
<file path=[Content_Types].xml><?xml version="1.0" encoding="utf-8"?>
<Types xmlns="http://schemas.openxmlformats.org/package/2006/content-types">
  <Default Extension="vml" ContentType="application/vnd.openxmlformats-officedocument.vmlDrawing"/>
  <Default Extension="bin" ContentType="application/vnd.openxmlformats-officedocument.oleObject"/>
  <Default Extension="png" ContentType="image/png"/>
  <Default Extension="wmf" ContentType="image/x-wmf"/>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7" r:id="rId3"/>
  </p:sldMasterIdLst>
  <p:notesMasterIdLst>
    <p:notesMasterId r:id="rId5"/>
  </p:notesMasterIdLst>
  <p:handoutMasterIdLst>
    <p:handoutMasterId r:id="rId26"/>
  </p:handoutMasterIdLst>
  <p:sldIdLst>
    <p:sldId id="775" r:id="rId4"/>
    <p:sldId id="776" r:id="rId6"/>
    <p:sldId id="897" r:id="rId7"/>
    <p:sldId id="974" r:id="rId8"/>
    <p:sldId id="973" r:id="rId9"/>
    <p:sldId id="910" r:id="rId10"/>
    <p:sldId id="911" r:id="rId11"/>
    <p:sldId id="902" r:id="rId12"/>
    <p:sldId id="899" r:id="rId13"/>
    <p:sldId id="922" r:id="rId14"/>
    <p:sldId id="900" r:id="rId15"/>
    <p:sldId id="923" r:id="rId16"/>
    <p:sldId id="912" r:id="rId17"/>
    <p:sldId id="908" r:id="rId18"/>
    <p:sldId id="914" r:id="rId19"/>
    <p:sldId id="924" r:id="rId20"/>
    <p:sldId id="925" r:id="rId21"/>
    <p:sldId id="927" r:id="rId22"/>
    <p:sldId id="915" r:id="rId23"/>
    <p:sldId id="916" r:id="rId24"/>
    <p:sldId id="895" r:id="rId25"/>
  </p:sldIdLst>
  <p:sldSz cx="12192000" cy="6858000"/>
  <p:notesSz cx="6858000" cy="9144000"/>
  <p:defaultTex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office2016mac21167" initials="o"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76A3"/>
    <a:srgbClr val="E99743"/>
    <a:srgbClr val="F6A42B"/>
    <a:srgbClr val="0070C0"/>
    <a:srgbClr val="0B7CA7"/>
    <a:srgbClr val="2A8CB2"/>
    <a:srgbClr val="FEFEFE"/>
    <a:srgbClr val="529DBB"/>
    <a:srgbClr val="31486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244" autoAdjust="0"/>
    <p:restoredTop sz="87793" autoAdjust="0"/>
  </p:normalViewPr>
  <p:slideViewPr>
    <p:cSldViewPr snapToGrid="0">
      <p:cViewPr>
        <p:scale>
          <a:sx n="66" d="100"/>
          <a:sy n="66" d="100"/>
        </p:scale>
        <p:origin x="984" y="120"/>
      </p:cViewPr>
      <p:guideLst>
        <p:guide orient="horz" pos="1230"/>
        <p:guide pos="5286"/>
        <p:guide orient="horz" pos="2464"/>
        <p:guide pos="6507"/>
      </p:guideLst>
    </p:cSldViewPr>
  </p:slideViewPr>
  <p:outlineViewPr>
    <p:cViewPr>
      <p:scale>
        <a:sx n="33" d="100"/>
        <a:sy n="33" d="100"/>
      </p:scale>
      <p:origin x="0" y="0"/>
    </p:cViewPr>
  </p:outlineViewPr>
  <p:notesTextViewPr>
    <p:cViewPr>
      <p:scale>
        <a:sx n="66" d="100"/>
        <a:sy n="66" d="100"/>
      </p:scale>
      <p:origin x="0" y="0"/>
    </p:cViewPr>
  </p:notesTextViewPr>
  <p:sorterViewPr showFormatting="0">
    <p:cViewPr>
      <p:scale>
        <a:sx n="60" d="100"/>
        <a:sy n="60" d="100"/>
      </p:scale>
      <p:origin x="0" y="96"/>
    </p:cViewPr>
  </p:sorterViewPr>
  <p:notesViewPr>
    <p:cSldViewPr snapToGrid="0">
      <p:cViewPr varScale="1">
        <p:scale>
          <a:sx n="52" d="100"/>
          <a:sy n="52" d="100"/>
        </p:scale>
        <p:origin x="2676" y="60"/>
      </p:cViewPr>
      <p:guideLst/>
    </p:cSldViewPr>
  </p:notesViewPr>
  <p:gridSpacing cx="72005" cy="72005"/>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notesMaster" Target="notesMasters/notesMaster1.xml"/><Relationship Id="rId4" Type="http://schemas.openxmlformats.org/officeDocument/2006/relationships/slide" Target="slides/slide1.xml"/><Relationship Id="rId30" Type="http://schemas.openxmlformats.org/officeDocument/2006/relationships/commentAuthors" Target="commentAuthors.xml"/><Relationship Id="rId3" Type="http://schemas.openxmlformats.org/officeDocument/2006/relationships/slideMaster" Target="slideMasters/slideMaster2.xml"/><Relationship Id="rId29" Type="http://schemas.openxmlformats.org/officeDocument/2006/relationships/tableStyles" Target="tableStyles.xml"/><Relationship Id="rId28" Type="http://schemas.openxmlformats.org/officeDocument/2006/relationships/viewProps" Target="viewProps.xml"/><Relationship Id="rId27" Type="http://schemas.openxmlformats.org/officeDocument/2006/relationships/presProps" Target="presProps.xml"/><Relationship Id="rId26" Type="http://schemas.openxmlformats.org/officeDocument/2006/relationships/handoutMaster" Target="handoutMasters/handoutMaster1.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3.vml.rels><?xml version="1.0" encoding="UTF-8" standalone="yes"?>
<Relationships xmlns="http://schemas.openxmlformats.org/package/2006/relationships"><Relationship Id="rId4" Type="http://schemas.openxmlformats.org/officeDocument/2006/relationships/image" Target="../media/image12.wmf"/><Relationship Id="rId3" Type="http://schemas.openxmlformats.org/officeDocument/2006/relationships/image" Target="../media/image11.wmf"/><Relationship Id="rId2" Type="http://schemas.openxmlformats.org/officeDocument/2006/relationships/image" Target="../media/image10.wmf"/><Relationship Id="rId1" Type="http://schemas.openxmlformats.org/officeDocument/2006/relationships/image" Target="../media/image9.wmf"/></Relationships>
</file>

<file path=ppt/drawings/_rels/vmlDrawing4.vml.rels><?xml version="1.0" encoding="UTF-8" standalone="yes"?>
<Relationships xmlns="http://schemas.openxmlformats.org/package/2006/relationships"><Relationship Id="rId5" Type="http://schemas.openxmlformats.org/officeDocument/2006/relationships/image" Target="../media/image18.wmf"/><Relationship Id="rId4" Type="http://schemas.openxmlformats.org/officeDocument/2006/relationships/image" Target="../media/image17.wmf"/><Relationship Id="rId3" Type="http://schemas.openxmlformats.org/officeDocument/2006/relationships/image" Target="../media/image16.wmf"/><Relationship Id="rId2" Type="http://schemas.openxmlformats.org/officeDocument/2006/relationships/image" Target="../media/image15.wmf"/><Relationship Id="rId1" Type="http://schemas.openxmlformats.org/officeDocument/2006/relationships/image" Target="../media/image14.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9.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Calibri" panose="020F0502020204030204" pitchFamily="34" charset="0"/>
                <a:ea typeface="宋体" panose="02010600030101010101" pitchFamily="2" charset="-122"/>
              </a:defRPr>
            </a:lvl1pPr>
          </a:lstStyle>
          <a:p>
            <a:pPr>
              <a:defRPr/>
            </a:pPr>
            <a:endParaRPr lang="zh-CN" altLang="en-US">
              <a:ea typeface="Times New Roman" panose="02020603050405020304" pitchFamily="18" charset="0"/>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atin typeface="Calibri" panose="020F0502020204030204" pitchFamily="34" charset="0"/>
                <a:ea typeface="宋体" panose="02010600030101010101" pitchFamily="2" charset="-122"/>
              </a:defRPr>
            </a:lvl1pPr>
          </a:lstStyle>
          <a:p>
            <a:pPr>
              <a:defRPr/>
            </a:pPr>
            <a:fld id="{1775B3EF-B709-43A0-BA85-69E76E7B67AB}" type="datetimeFigureOut">
              <a:rPr lang="zh-CN" altLang="en-US">
                <a:ea typeface="Times New Roman" panose="02020603050405020304" pitchFamily="18" charset="0"/>
              </a:rPr>
            </a:fld>
            <a:endParaRPr lang="zh-CN" altLang="en-US">
              <a:ea typeface="Times New Roman" panose="02020603050405020304" pitchFamily="18" charset="0"/>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atin typeface="Calibri" panose="020F0502020204030204" pitchFamily="34" charset="0"/>
                <a:ea typeface="宋体" panose="02010600030101010101" pitchFamily="2" charset="-122"/>
              </a:defRPr>
            </a:lvl1pPr>
          </a:lstStyle>
          <a:p>
            <a:pPr>
              <a:defRPr/>
            </a:pPr>
            <a:endParaRPr lang="zh-CN" altLang="en-US">
              <a:ea typeface="Times New Roman" panose="02020603050405020304" pitchFamily="18" charset="0"/>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atin typeface="Calibri" panose="020F0502020204030204" pitchFamily="34" charset="0"/>
                <a:ea typeface="宋体" panose="02010600030101010101" pitchFamily="2" charset="-122"/>
              </a:defRPr>
            </a:lvl1pPr>
          </a:lstStyle>
          <a:p>
            <a:pPr>
              <a:defRPr/>
            </a:pPr>
            <a:fld id="{F0FB4F29-5F22-440F-969E-3D5B87E2EB88}" type="slidenum">
              <a:rPr lang="zh-CN" altLang="en-US">
                <a:ea typeface="Times New Roman" panose="02020603050405020304" pitchFamily="18" charset="0"/>
              </a:rPr>
            </a:fld>
            <a:endParaRPr lang="zh-CN" altLang="en-US">
              <a:ea typeface="Times New Roman" panose="02020603050405020304" pitchFamily="18" charset="0"/>
            </a:endParaRP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buFont typeface="Arial" panose="020B0604020202020204" pitchFamily="34" charset="0"/>
              <a:buNone/>
              <a:defRPr sz="1200" noProof="1">
                <a:latin typeface="Calibri" panose="020F0502020204030204" pitchFamily="34" charset="0"/>
                <a:ea typeface="微软雅黑" panose="020B0503020204020204" pitchFamily="34" charset="-122"/>
              </a:defRPr>
            </a:lvl1pPr>
          </a:lstStyle>
          <a:p>
            <a:pPr>
              <a:defRPr/>
            </a:pPr>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eaLnBrk="1" fontAlgn="auto" hangingPunct="1">
              <a:buFont typeface="Arial" panose="020B0604020202020204" pitchFamily="34" charset="0"/>
              <a:buNone/>
              <a:defRPr sz="1200" noProof="1">
                <a:latin typeface="+mn-lt"/>
                <a:ea typeface="微软雅黑" panose="020B0503020204020204" pitchFamily="34" charset="-122"/>
              </a:defRPr>
            </a:lvl1pPr>
          </a:lstStyle>
          <a:p>
            <a:pPr>
              <a:defRPr/>
            </a:pPr>
            <a:fld id="{93175248-FBAF-4551-AC70-AD99194088BB}" type="datetimeFigureOut">
              <a:rPr lang="zh-CN" altLang="en-US"/>
            </a:fld>
            <a:endParaRPr lang="zh-CN" altLang="en-US"/>
          </a:p>
        </p:txBody>
      </p:sp>
      <p:sp>
        <p:nvSpPr>
          <p:cNvPr id="11268" name="幻灯片图像占位符 3"/>
          <p:cNvSpPr>
            <a:spLocks noGrp="1" noRot="1" noChangeAspect="1" noChangeArrowheads="1"/>
          </p:cNvSpPr>
          <p:nvPr>
            <p:ph type="sldImg" idx="4294967295"/>
          </p:nvPr>
        </p:nvSpPr>
        <p:spPr bwMode="auto">
          <a:xfrm>
            <a:off x="685800" y="1143000"/>
            <a:ext cx="5486400" cy="3086100"/>
          </a:xfrm>
          <a:prstGeom prst="rect">
            <a:avLst/>
          </a:prstGeom>
          <a:noFill/>
          <a:ln w="12700">
            <a:solidFill>
              <a:srgbClr val="000000"/>
            </a:solidFill>
            <a:round/>
          </a:ln>
          <a:extLst>
            <a:ext uri="{909E8E84-426E-40DD-AFC4-6F175D3DCCD1}">
              <a14:hiddenFill xmlns:a14="http://schemas.microsoft.com/office/drawing/2010/main">
                <a:solidFill>
                  <a:srgbClr val="FFFFFF"/>
                </a:solidFill>
              </a14:hiddenFill>
            </a:ext>
          </a:extLst>
        </p:spPr>
      </p:sp>
      <p:sp>
        <p:nvSpPr>
          <p:cNvPr id="10245" name="备注占位符 4"/>
          <p:cNvSpPr>
            <a:spLocks noGrp="1" noChangeArrowheads="1"/>
          </p:cNvSpPr>
          <p:nvPr>
            <p:ph type="body" sz="quarter" idx="9"/>
          </p:nvPr>
        </p:nvSpPr>
        <p:spPr bwMode="auto">
          <a:xfrm>
            <a:off x="685800" y="4400550"/>
            <a:ext cx="5486400" cy="360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noProof="0" smtClean="0"/>
              <a:t>单击此处编辑母版文本样式</a:t>
            </a:r>
            <a:endParaRPr lang="zh-CN" altLang="en-US" noProof="0" smtClean="0"/>
          </a:p>
          <a:p>
            <a:pPr lvl="1"/>
            <a:r>
              <a:rPr lang="zh-CN" altLang="en-US" noProof="0" smtClean="0"/>
              <a:t>第二级</a:t>
            </a:r>
            <a:endParaRPr lang="zh-CN" altLang="en-US" noProof="0" smtClean="0"/>
          </a:p>
          <a:p>
            <a:pPr lvl="2"/>
            <a:r>
              <a:rPr lang="zh-CN" altLang="en-US" noProof="0" smtClean="0"/>
              <a:t>第三级</a:t>
            </a:r>
            <a:endParaRPr lang="zh-CN" altLang="en-US" noProof="0" smtClean="0"/>
          </a:p>
          <a:p>
            <a:pPr lvl="3"/>
            <a:r>
              <a:rPr lang="zh-CN" altLang="en-US" noProof="0" smtClean="0"/>
              <a:t>第四级</a:t>
            </a:r>
            <a:endParaRPr lang="zh-CN" altLang="en-US" noProof="0" smtClean="0"/>
          </a:p>
          <a:p>
            <a:pPr lvl="4"/>
            <a:r>
              <a:rPr lang="zh-CN" altLang="en-US" noProof="0" smtClean="0"/>
              <a:t>第五级</a:t>
            </a:r>
            <a:endParaRPr lang="zh-CN" altLang="en-US" noProof="0" smtClean="0"/>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1" fontAlgn="auto" hangingPunct="1">
              <a:buFont typeface="Arial" panose="020B0604020202020204" pitchFamily="34" charset="0"/>
              <a:buNone/>
              <a:defRPr sz="1200" noProof="1">
                <a:latin typeface="Calibri" panose="020F0502020204030204" pitchFamily="34" charset="0"/>
                <a:ea typeface="微软雅黑" panose="020B0503020204020204" pitchFamily="34" charset="-122"/>
              </a:defRPr>
            </a:lvl1pPr>
          </a:lstStyle>
          <a:p>
            <a:pPr>
              <a:defRPr/>
            </a:pPr>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eaLnBrk="1" fontAlgn="auto" hangingPunct="1">
              <a:buFont typeface="Arial" panose="020B0604020202020204" pitchFamily="34" charset="0"/>
              <a:buNone/>
              <a:defRPr sz="1200" noProof="1">
                <a:latin typeface="+mn-lt"/>
                <a:ea typeface="微软雅黑" panose="020B0503020204020204" pitchFamily="34" charset="-122"/>
              </a:defRPr>
            </a:lvl1pPr>
          </a:lstStyle>
          <a:p>
            <a:pPr>
              <a:defRPr/>
            </a:pPr>
            <a:fld id="{3AB1ABEB-F1F5-4110-9248-8621F23252C8}" type="slidenum">
              <a:rPr lang="zh-CN" altLang="en-US"/>
            </a:fld>
            <a:endParaRPr lang="zh-CN"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0"/>
      </a:spcBef>
      <a:spcAft>
        <a:spcPct val="0"/>
      </a:spcAft>
      <a:defRPr sz="1200" kern="1200">
        <a:solidFill>
          <a:schemeClr val="tx1"/>
        </a:solidFill>
        <a:latin typeface="+mn-lt"/>
        <a:ea typeface="微软雅黑" panose="020B0503020204020204" pitchFamily="34" charset="-122"/>
        <a:cs typeface="+mn-cs"/>
      </a:defRPr>
    </a:lvl1pPr>
    <a:lvl2pPr marL="457200" algn="l" rtl="0" eaLnBrk="0" fontAlgn="base" hangingPunct="0">
      <a:spcBef>
        <a:spcPct val="0"/>
      </a:spcBef>
      <a:spcAft>
        <a:spcPct val="0"/>
      </a:spcAft>
      <a:defRPr sz="1200" kern="1200">
        <a:solidFill>
          <a:schemeClr val="tx1"/>
        </a:solidFill>
        <a:latin typeface="+mn-lt"/>
        <a:ea typeface="微软雅黑" panose="020B0503020204020204" pitchFamily="34" charset="-122"/>
        <a:cs typeface="+mn-cs"/>
      </a:defRPr>
    </a:lvl2pPr>
    <a:lvl3pPr marL="914400" algn="l" rtl="0" eaLnBrk="0" fontAlgn="base" hangingPunct="0">
      <a:spcBef>
        <a:spcPct val="0"/>
      </a:spcBef>
      <a:spcAft>
        <a:spcPct val="0"/>
      </a:spcAft>
      <a:defRPr sz="1200" kern="1200">
        <a:solidFill>
          <a:schemeClr val="tx1"/>
        </a:solidFill>
        <a:latin typeface="+mn-lt"/>
        <a:ea typeface="微软雅黑" panose="020B0503020204020204" pitchFamily="34" charset="-122"/>
        <a:cs typeface="+mn-cs"/>
      </a:defRPr>
    </a:lvl3pPr>
    <a:lvl4pPr marL="1371600" algn="l" rtl="0" eaLnBrk="0" fontAlgn="base" hangingPunct="0">
      <a:spcBef>
        <a:spcPct val="0"/>
      </a:spcBef>
      <a:spcAft>
        <a:spcPct val="0"/>
      </a:spcAft>
      <a:defRPr sz="1200" kern="1200">
        <a:solidFill>
          <a:schemeClr val="tx1"/>
        </a:solidFill>
        <a:latin typeface="+mn-lt"/>
        <a:ea typeface="微软雅黑" panose="020B0503020204020204" pitchFamily="34" charset="-122"/>
        <a:cs typeface="+mn-cs"/>
      </a:defRPr>
    </a:lvl4pPr>
    <a:lvl5pPr marL="1828800" algn="l" rtl="0" eaLnBrk="0" fontAlgn="base" hangingPunct="0">
      <a:spcBef>
        <a:spcPct val="0"/>
      </a:spcBef>
      <a:spcAft>
        <a:spcPct val="0"/>
      </a:spcAft>
      <a:defRPr sz="1200" kern="1200">
        <a:solidFill>
          <a:schemeClr val="tx1"/>
        </a:solidFill>
        <a:latin typeface="+mn-lt"/>
        <a:ea typeface="微软雅黑" panose="020B0503020204020204"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2290" name="幻灯片图像占位符 1"/>
          <p:cNvSpPr>
            <a:spLocks noGrp="1" noRot="1" noChangeAspect="1" noTextEdit="1"/>
          </p:cNvSpPr>
          <p:nvPr>
            <p:ph type="sldImg"/>
          </p:nvPr>
        </p:nvSpPr>
        <p:spPr>
          <a:ln>
            <a:miter lim="800000"/>
          </a:ln>
        </p:spPr>
      </p:sp>
      <p:sp>
        <p:nvSpPr>
          <p:cNvPr id="12291" name="备注占位符 2"/>
          <p:cNvSpPr>
            <a:spLocks noGrp="1"/>
          </p:cNvSpPr>
          <p:nvPr>
            <p:ph type="body"/>
          </p:nvPr>
        </p:nvSpPr>
        <p:spPr/>
        <p:txBody>
          <a:bodyPr wrap="square" lIns="91440" tIns="45720" rIns="91440" bIns="45720" anchor="t"/>
          <a:p>
            <a:pPr lvl="0" eaLnBrk="1" hangingPunct="1"/>
            <a:endParaRPr lang="zh-CN" altLang="en-US" dirty="0"/>
          </a:p>
        </p:txBody>
      </p:sp>
      <p:sp>
        <p:nvSpPr>
          <p:cNvPr id="12292" name="灯片编号占位符 3"/>
          <p:cNvSpPr txBox="1">
            <a:spLocks noGrp="1"/>
          </p:cNvSpPr>
          <p:nvPr>
            <p:ph type="sldNum" sz="quarter"/>
          </p:nvPr>
        </p:nvSpPr>
        <p:spPr>
          <a:xfrm>
            <a:off x="3884613" y="8685213"/>
            <a:ext cx="2971800" cy="458787"/>
          </a:xfrm>
          <a:prstGeom prst="rect">
            <a:avLst/>
          </a:prstGeom>
          <a:noFill/>
          <a:ln w="9525">
            <a:noFill/>
          </a:ln>
        </p:spPr>
        <p:txBody>
          <a:bodyPr anchor="b"/>
          <a:p>
            <a:pPr lvl="0" algn="r" eaLnBrk="1" hangingPunct="1">
              <a:buChar char="•"/>
            </a:pPr>
            <a:fld id="{9A0DB2DC-4C9A-4742-B13C-FB6460FD3503}" type="slidenum">
              <a:rPr lang="en-US" altLang="en-US" sz="1200" dirty="0">
                <a:ea typeface="微软雅黑" panose="020B0503020204020204" pitchFamily="34" charset="-122"/>
              </a:rPr>
            </a:fld>
            <a:endParaRPr lang="en-US" altLang="en-US" sz="1200" dirty="0">
              <a:ea typeface="微软雅黑" panose="020B0503020204020204" pitchFamily="34" charset="-122"/>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2290" name="幻灯片图像占位符 1"/>
          <p:cNvSpPr>
            <a:spLocks noGrp="1" noRot="1" noChangeAspect="1" noTextEdit="1"/>
          </p:cNvSpPr>
          <p:nvPr>
            <p:ph type="sldImg"/>
          </p:nvPr>
        </p:nvSpPr>
        <p:spPr>
          <a:ln>
            <a:miter lim="800000"/>
          </a:ln>
        </p:spPr>
      </p:sp>
      <p:sp>
        <p:nvSpPr>
          <p:cNvPr id="12291" name="备注占位符 2"/>
          <p:cNvSpPr>
            <a:spLocks noGrp="1"/>
          </p:cNvSpPr>
          <p:nvPr>
            <p:ph type="body"/>
          </p:nvPr>
        </p:nvSpPr>
        <p:spPr/>
        <p:txBody>
          <a:bodyPr wrap="square" lIns="91440" tIns="45720" rIns="91440" bIns="45720" anchor="t"/>
          <a:p>
            <a:pPr lvl="0" eaLnBrk="1" hangingPunct="1"/>
            <a:r>
              <a:rPr lang="zh-CN" altLang="en-US" dirty="0"/>
              <a:t>我将从以下几个方面</a:t>
            </a:r>
            <a:r>
              <a:rPr lang="zh-CN" altLang="en-US" dirty="0"/>
              <a:t>进行阐述。</a:t>
            </a:r>
            <a:endParaRPr lang="zh-CN" altLang="en-US" dirty="0"/>
          </a:p>
        </p:txBody>
      </p:sp>
      <p:sp>
        <p:nvSpPr>
          <p:cNvPr id="12292" name="灯片编号占位符 3"/>
          <p:cNvSpPr txBox="1">
            <a:spLocks noGrp="1"/>
          </p:cNvSpPr>
          <p:nvPr>
            <p:ph type="sldNum" sz="quarter"/>
          </p:nvPr>
        </p:nvSpPr>
        <p:spPr>
          <a:xfrm>
            <a:off x="3884613" y="8685213"/>
            <a:ext cx="2971800" cy="458787"/>
          </a:xfrm>
          <a:prstGeom prst="rect">
            <a:avLst/>
          </a:prstGeom>
          <a:noFill/>
          <a:ln w="9525">
            <a:noFill/>
          </a:ln>
        </p:spPr>
        <p:txBody>
          <a:bodyPr anchor="b"/>
          <a:p>
            <a:pPr lvl="0" algn="r" eaLnBrk="1" hangingPunct="1">
              <a:buChar char="•"/>
            </a:pPr>
            <a:fld id="{9A0DB2DC-4C9A-4742-B13C-FB6460FD3503}" type="slidenum">
              <a:rPr lang="en-US" altLang="en-US" sz="1200" dirty="0">
                <a:ea typeface="微软雅黑" panose="020B0503020204020204" pitchFamily="34" charset="-122"/>
              </a:rPr>
            </a:fld>
            <a:endParaRPr lang="en-US" altLang="en-US" sz="1200" dirty="0">
              <a:ea typeface="微软雅黑" panose="020B0503020204020204" pitchFamily="34" charset="-122"/>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幻灯片图像占位符 1"/>
          <p:cNvSpPr>
            <a:spLocks noGrp="1" noRot="1" noChangeAspect="1" noTextEdit="1"/>
          </p:cNvSpPr>
          <p:nvPr>
            <p:ph type="sldImg"/>
          </p:nvPr>
        </p:nvSpPr>
        <p:spPr>
          <a:ln>
            <a:miter/>
          </a:ln>
        </p:spPr>
      </p:sp>
      <p:sp>
        <p:nvSpPr>
          <p:cNvPr id="30722" name="备注占位符 2"/>
          <p:cNvSpPr>
            <a:spLocks noGrp="1"/>
          </p:cNvSpPr>
          <p:nvPr>
            <p:ph type="body"/>
          </p:nvPr>
        </p:nvSpPr>
        <p:spPr/>
        <p:txBody>
          <a:bodyPr wrap="square" lIns="91440" tIns="45720" rIns="91440" bIns="45720" anchor="t"/>
          <a:lstStyle/>
          <a:p>
            <a:pPr lvl="0" eaLnBrk="1" hangingPunct="1"/>
            <a:endParaRPr lang="zh-CN" altLang="en-US" dirty="0"/>
          </a:p>
        </p:txBody>
      </p:sp>
      <p:sp>
        <p:nvSpPr>
          <p:cNvPr id="30723" name="灯片编号占位符 3"/>
          <p:cNvSpPr txBox="1">
            <a:spLocks noGrp="1"/>
          </p:cNvSpPr>
          <p:nvPr>
            <p:ph type="sldNum" sz="quarter"/>
          </p:nvPr>
        </p:nvSpPr>
        <p:spPr>
          <a:xfrm>
            <a:off x="3884613" y="8685213"/>
            <a:ext cx="2971800" cy="458787"/>
          </a:xfrm>
          <a:prstGeom prst="rect">
            <a:avLst/>
          </a:prstGeom>
          <a:noFill/>
          <a:ln w="9525">
            <a:noFill/>
          </a:ln>
        </p:spPr>
        <p:txBody>
          <a:bodyPr lIns="91440" tIns="45720" rIns="91440" bIns="45720" anchor="b"/>
          <a:lstStyle/>
          <a:p>
            <a:pPr lvl="0" indent="0" algn="r"/>
            <a:fld id="{9A0DB2DC-4C9A-4742-B13C-FB6460FD3503}" type="slidenum">
              <a:rPr lang="en-US" altLang="en-US" sz="1200" dirty="0">
                <a:latin typeface="Calibri" panose="020F0502020204030204" pitchFamily="34" charset="0"/>
                <a:ea typeface="微软雅黑" panose="020B0503020204020204" pitchFamily="34" charset="-122"/>
              </a:rPr>
            </a:fld>
            <a:endParaRPr lang="en-US" altLang="en-US" sz="1200" dirty="0">
              <a:latin typeface="Calibri" panose="020F0502020204030204" pitchFamily="34" charset="0"/>
              <a:ea typeface="微软雅黑" panose="020B0503020204020204" pitchFamily="34" charset="-122"/>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自定义版式">
    <p:bg>
      <p:bgPr>
        <a:blipFill rotWithShape="0">
          <a:blip r:embed="rId2">
            <a:grayscl/>
          </a:blip>
          <a:stretch>
            <a:fillRect/>
          </a:stretch>
        </a:blipFill>
        <a:effectLst/>
      </p:bgPr>
    </p:bg>
    <p:spTree>
      <p:nvGrpSpPr>
        <p:cNvPr id="1" name=""/>
        <p:cNvGrpSpPr/>
        <p:nvPr/>
      </p:nvGrpSpPr>
      <p:grpSpPr>
        <a:xfrm>
          <a:off x="0" y="0"/>
          <a:ext cx="0" cy="0"/>
          <a:chOff x="0" y="0"/>
          <a:chExt cx="0" cy="0"/>
        </a:xfrm>
      </p:grpSpPr>
      <p:sp>
        <p:nvSpPr>
          <p:cNvPr id="2" name="文本框 32"/>
          <p:cNvSpPr txBox="1">
            <a:spLocks noChangeArrowheads="1"/>
          </p:cNvSpPr>
          <p:nvPr/>
        </p:nvSpPr>
        <p:spPr bwMode="auto">
          <a:xfrm>
            <a:off x="-69850" y="6572250"/>
            <a:ext cx="270351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a:defRPr>
                <a:solidFill>
                  <a:schemeClr val="tx1"/>
                </a:solidFill>
                <a:latin typeface="Calibri" panose="020F0502020204030204" pitchFamily="34" charset="0"/>
                <a:ea typeface="宋体" panose="02010600030101010101" pitchFamily="2" charset="-122"/>
              </a:defRPr>
            </a:lvl2pPr>
            <a:lvl3pPr>
              <a:defRPr>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1600" b="0" i="0" u="none" strike="noStrike" kern="1200" cap="none" spc="0" normalizeH="0" baseline="0" noProof="0" dirty="0" smtClean="0">
                <a:ln>
                  <a:noFill/>
                </a:ln>
                <a:solidFill>
                  <a:srgbClr val="0076A3"/>
                </a:solidFill>
                <a:effectLst/>
                <a:uLnTx/>
                <a:uFillTx/>
                <a:latin typeface="Harlow Solid Italic" panose="04030604020F02020D02" pitchFamily="82" charset="0"/>
                <a:ea typeface="微软雅黑" panose="020B0503020204020204" pitchFamily="34" charset="-122"/>
                <a:cs typeface="Aharoni" panose="02010803020104030203" pitchFamily="2" charset="-79"/>
                <a:sym typeface="Arial" panose="020B0604020202020204" pitchFamily="34" charset="0"/>
              </a:rPr>
              <a:t>www.mlda.swu.edu.cn</a:t>
            </a:r>
            <a:endParaRPr kumimoji="0" lang="en-US" altLang="zh-CN" sz="1600" b="0" i="0" u="none" strike="noStrike" kern="1200" cap="none" spc="0" normalizeH="0" baseline="0" noProof="0" dirty="0" smtClean="0">
              <a:ln>
                <a:noFill/>
              </a:ln>
              <a:solidFill>
                <a:srgbClr val="0076A3"/>
              </a:solidFill>
              <a:effectLst/>
              <a:uLnTx/>
              <a:uFillTx/>
              <a:latin typeface="Harlow Solid Italic" panose="04030604020F02020D02" pitchFamily="82" charset="0"/>
              <a:ea typeface="微软雅黑" panose="020B0503020204020204" pitchFamily="34" charset="-122"/>
              <a:cs typeface="Aharoni" panose="02010803020104030203" pitchFamily="2" charset="-79"/>
              <a:sym typeface="Arial" panose="020B0604020202020204" pitchFamily="34" charset="0"/>
            </a:endParaRPr>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第一章">
    <p:bg>
      <p:bgPr>
        <a:blipFill rotWithShape="0">
          <a:blip r:embed="rId2">
            <a:grayscl/>
          </a:blip>
          <a:stretch>
            <a:fillRect/>
          </a:stretch>
        </a:blipFill>
        <a:effectLst/>
      </p:bgPr>
    </p:bg>
    <p:spTree>
      <p:nvGrpSpPr>
        <p:cNvPr id="1" name=""/>
        <p:cNvGrpSpPr/>
        <p:nvPr/>
      </p:nvGrpSpPr>
      <p:grpSpPr>
        <a:xfrm>
          <a:off x="0" y="0"/>
          <a:ext cx="0" cy="0"/>
          <a:chOff x="0" y="0"/>
          <a:chExt cx="0" cy="0"/>
        </a:xfrm>
      </p:grpSpPr>
      <p:graphicFrame>
        <p:nvGraphicFramePr>
          <p:cNvPr id="2" name="表格 1"/>
          <p:cNvGraphicFramePr>
            <a:graphicFrameLocks noGrp="1"/>
          </p:cNvGraphicFramePr>
          <p:nvPr userDrawn="1"/>
        </p:nvGraphicFramePr>
        <p:xfrm>
          <a:off x="0" y="1268413"/>
          <a:ext cx="1692275" cy="4751388"/>
        </p:xfrm>
        <a:graphic>
          <a:graphicData uri="http://schemas.openxmlformats.org/drawingml/2006/table">
            <a:tbl>
              <a:tblPr>
                <a:tableStyleId>{2D5ABB26-0587-4C30-8999-92F81FD0307C}</a:tableStyleId>
              </a:tblPr>
              <a:tblGrid>
                <a:gridCol w="1692275"/>
              </a:tblGrid>
              <a:tr h="791820">
                <a:tc>
                  <a:txBody>
                    <a:bodyPr/>
                    <a:lstStyle/>
                    <a:p>
                      <a:pPr algn="ctr"/>
                      <a:endParaRPr lang="zh-CN" altLang="en-US" sz="1800" dirty="0">
                        <a:ea typeface="微软雅黑" panose="020B0503020204020204" pitchFamily="34" charset="-122"/>
                      </a:endParaRPr>
                    </a:p>
                  </a:txBody>
                  <a:tcPr marL="91474" marR="91474" marT="45719" marB="4571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791820">
                <a:tc>
                  <a:txBody>
                    <a:bodyPr/>
                    <a:lstStyle/>
                    <a:p>
                      <a:pPr algn="ctr"/>
                      <a:endPar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endParaRPr>
                    </a:p>
                  </a:txBody>
                  <a:tcPr marL="91474" marR="91474" marT="45719" marB="4571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791820">
                <a:tc>
                  <a:txBody>
                    <a:bodyPr/>
                    <a:lstStyle/>
                    <a:p>
                      <a:pPr algn="ctr"/>
                      <a:endPar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endParaRPr>
                    </a:p>
                  </a:txBody>
                  <a:tcPr marL="91474" marR="91474" marT="45719" marB="4571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791975">
                <a:tc>
                  <a:txBody>
                    <a:bodyPr/>
                    <a:lstStyle/>
                    <a:p>
                      <a:pPr algn="ctr"/>
                      <a:endPar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endParaRPr>
                    </a:p>
                  </a:txBody>
                  <a:tcPr marL="91474" marR="91474" marT="45719" marB="4571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791975">
                <a:tc>
                  <a:txBody>
                    <a:bodyPr/>
                    <a:lstStyle/>
                    <a:p>
                      <a:pPr algn="ctr" rtl="0" eaLnBrk="1" fontAlgn="base" hangingPunct="1">
                        <a:spcBef>
                          <a:spcPct val="0"/>
                        </a:spcBef>
                        <a:spcAft>
                          <a:spcPct val="0"/>
                        </a:spcAft>
                        <a:buFont typeface="Arial" panose="020B0604020202020204" pitchFamily="34" charset="0"/>
                        <a:buNone/>
                        <a:defRPr/>
                      </a:pPr>
                      <a:endParaRPr lang="zh-CN" altLang="en-US" sz="1800" b="1" kern="1200" dirty="0">
                        <a:solidFill>
                          <a:srgbClr val="6D6D6D"/>
                        </a:solidFill>
                        <a:latin typeface="微软雅黑" panose="020B0503020204020204" pitchFamily="34" charset="-122"/>
                        <a:ea typeface="微软雅黑" panose="020B0503020204020204" pitchFamily="34" charset="-122"/>
                        <a:cs typeface="+mn-cs"/>
                      </a:endParaRPr>
                    </a:p>
                  </a:txBody>
                  <a:tcPr marL="91474" marR="91474" marT="45719" marB="4571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791975">
                <a:tc>
                  <a:txBody>
                    <a:bodyPr/>
                    <a:lstStyle/>
                    <a:p>
                      <a:pPr algn="ctr"/>
                      <a:endPar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endParaRPr>
                    </a:p>
                  </a:txBody>
                  <a:tcPr marL="91474" marR="91474" marT="45719" marB="4571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noFill/>
                      <a:prstDash val="solid"/>
                      <a:round/>
                      <a:headEnd type="none" w="med" len="med"/>
                      <a:tailEnd type="none" w="med" len="med"/>
                    </a:lnB>
                  </a:tcPr>
                </a:tc>
              </a:tr>
            </a:tbl>
          </a:graphicData>
        </a:graphic>
      </p:graphicFrame>
      <p:cxnSp>
        <p:nvCxnSpPr>
          <p:cNvPr id="3" name="直接连接符 2"/>
          <p:cNvCxnSpPr/>
          <p:nvPr userDrawn="1"/>
        </p:nvCxnSpPr>
        <p:spPr>
          <a:xfrm flipH="1">
            <a:off x="1677988" y="0"/>
            <a:ext cx="14288" cy="6964363"/>
          </a:xfrm>
          <a:prstGeom prst="line">
            <a:avLst/>
          </a:prstGeom>
          <a:ln w="12700" cmpd="sng">
            <a:solidFill>
              <a:schemeClr val="bg1">
                <a:lumMod val="7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userDrawn="1"/>
        </p:nvCxnSpPr>
        <p:spPr>
          <a:xfrm flipH="1">
            <a:off x="1692275" y="1265238"/>
            <a:ext cx="10501313"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矩形 4">
            <a:hlinkClick r:id="" action="ppaction://noaction"/>
          </p:cNvPr>
          <p:cNvSpPr/>
          <p:nvPr userDrawn="1"/>
        </p:nvSpPr>
        <p:spPr>
          <a:xfrm>
            <a:off x="-1587" y="1273175"/>
            <a:ext cx="1690688" cy="787400"/>
          </a:xfrm>
          <a:prstGeom prst="rect">
            <a:avLst/>
          </a:prstGeom>
          <a:solidFill>
            <a:srgbClr val="0076A3"/>
          </a:solidFill>
          <a:ln>
            <a:noFill/>
          </a:ln>
          <a:effectLst>
            <a:outerShdw blurRad="50800" dist="50800" dir="5400000" algn="ctr" rotWithShape="0">
              <a:srgbClr val="000000">
                <a:alpha val="0"/>
              </a:s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 typeface="Arial" panose="020B0604020202020204" pitchFamily="34" charset="0"/>
              <a:buNone/>
              <a:defRPr/>
            </a:pPr>
            <a:r>
              <a:rPr kumimoji="0" lang="en-US" altLang="zh-CN" sz="1800" b="1" i="0" u="none" strike="noStrike" kern="1200" cap="none" spc="0" normalizeH="0" baseline="0" noProof="1">
                <a:ln>
                  <a:noFill/>
                </a:ln>
                <a:solidFill>
                  <a:schemeClr val="lt1"/>
                </a:solidFill>
                <a:effectLst/>
                <a:uLnTx/>
                <a:uFillTx/>
                <a:latin typeface="微软雅黑" panose="020B0503020204020204" pitchFamily="34" charset="-122"/>
                <a:ea typeface="微软雅黑" panose="020B0503020204020204" pitchFamily="34" charset="-122"/>
                <a:cs typeface="+mn-cs"/>
                <a:sym typeface="+mn-ea"/>
              </a:rPr>
              <a:t>Background</a:t>
            </a:r>
            <a:endParaRPr kumimoji="0" lang="zh-CN" altLang="en-US" sz="1800" b="1" i="0" u="none" strike="noStrike" kern="1200" cap="none" spc="0" normalizeH="0" baseline="0" noProof="1">
              <a:ln>
                <a:noFill/>
              </a:ln>
              <a:solidFill>
                <a:schemeClr val="lt1"/>
              </a:solidFill>
              <a:effectLst/>
              <a:uLnTx/>
              <a:uFillTx/>
              <a:latin typeface="微软雅黑" panose="020B0503020204020204" pitchFamily="34" charset="-122"/>
              <a:ea typeface="微软雅黑" panose="020B0503020204020204" pitchFamily="34" charset="-122"/>
              <a:cs typeface="+mn-cs"/>
              <a:sym typeface="+mn-ea"/>
            </a:endParaRPr>
          </a:p>
        </p:txBody>
      </p:sp>
      <p:sp>
        <p:nvSpPr>
          <p:cNvPr id="6" name="流程图: 合并 5"/>
          <p:cNvSpPr/>
          <p:nvPr userDrawn="1"/>
        </p:nvSpPr>
        <p:spPr>
          <a:xfrm>
            <a:off x="779463" y="2060575"/>
            <a:ext cx="117475" cy="93663"/>
          </a:xfrm>
          <a:prstGeom prst="flowChartMerg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sp>
        <p:nvSpPr>
          <p:cNvPr id="7" name="文本框 32"/>
          <p:cNvSpPr txBox="1">
            <a:spLocks noChangeArrowheads="1"/>
          </p:cNvSpPr>
          <p:nvPr userDrawn="1"/>
        </p:nvSpPr>
        <p:spPr bwMode="auto">
          <a:xfrm>
            <a:off x="-69850" y="6572250"/>
            <a:ext cx="270351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a:defRPr>
                <a:solidFill>
                  <a:schemeClr val="tx1"/>
                </a:solidFill>
                <a:latin typeface="Calibri" panose="020F0502020204030204" pitchFamily="34" charset="0"/>
                <a:ea typeface="宋体" panose="02010600030101010101" pitchFamily="2" charset="-122"/>
              </a:defRPr>
            </a:lvl2pPr>
            <a:lvl3pPr>
              <a:defRPr>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1600" b="0" i="0" u="none" strike="noStrike" kern="1200" cap="none" spc="0" normalizeH="0" baseline="0" noProof="0" dirty="0" smtClean="0">
                <a:ln>
                  <a:noFill/>
                </a:ln>
                <a:solidFill>
                  <a:srgbClr val="0076A3"/>
                </a:solidFill>
                <a:effectLst/>
                <a:uLnTx/>
                <a:uFillTx/>
                <a:latin typeface="Harlow Solid Italic" panose="04030604020F02020D02" pitchFamily="82" charset="0"/>
                <a:ea typeface="微软雅黑" panose="020B0503020204020204" pitchFamily="34" charset="-122"/>
                <a:cs typeface="Aharoni" panose="02010803020104030203" pitchFamily="2" charset="-79"/>
                <a:sym typeface="Arial" panose="020B0604020202020204" pitchFamily="34" charset="0"/>
              </a:rPr>
              <a:t>www.mlda.swu.edu.cn</a:t>
            </a:r>
            <a:endParaRPr kumimoji="0" lang="en-US" altLang="zh-CN" sz="1600" b="0" i="0" u="none" strike="noStrike" kern="1200" cap="none" spc="0" normalizeH="0" baseline="0" noProof="0" dirty="0" smtClean="0">
              <a:ln>
                <a:noFill/>
              </a:ln>
              <a:solidFill>
                <a:srgbClr val="0076A3"/>
              </a:solidFill>
              <a:effectLst/>
              <a:uLnTx/>
              <a:uFillTx/>
              <a:latin typeface="Harlow Solid Italic" panose="04030604020F02020D02" pitchFamily="82" charset="0"/>
              <a:ea typeface="微软雅黑" panose="020B0503020204020204" pitchFamily="34" charset="-122"/>
              <a:cs typeface="Aharoni" panose="02010803020104030203" pitchFamily="2" charset="-79"/>
              <a:sym typeface="Arial" panose="020B0604020202020204" pitchFamily="34" charset="0"/>
            </a:endParaRPr>
          </a:p>
        </p:txBody>
      </p:sp>
      <p:sp>
        <p:nvSpPr>
          <p:cNvPr id="8" name="文本框 7">
            <a:hlinkClick r:id="" action="ppaction://noaction"/>
          </p:cNvPr>
          <p:cNvSpPr txBox="1">
            <a:spLocks noChangeArrowheads="1"/>
          </p:cNvSpPr>
          <p:nvPr userDrawn="1"/>
        </p:nvSpPr>
        <p:spPr bwMode="auto">
          <a:xfrm>
            <a:off x="0" y="2284730"/>
            <a:ext cx="179832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a:defRPr>
                <a:solidFill>
                  <a:schemeClr val="tx1"/>
                </a:solidFill>
                <a:latin typeface="Calibri" panose="020F0502020204030204" pitchFamily="34" charset="0"/>
                <a:ea typeface="宋体" panose="02010600030101010101" pitchFamily="2" charset="-122"/>
              </a:defRPr>
            </a:lvl2pPr>
            <a:lvl3pPr>
              <a:defRPr>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1800" b="1" i="0" u="none" strike="noStrike" kern="1200" cap="none" spc="0" normalizeH="0" baseline="0" noProof="0" dirty="0" smtClean="0">
                <a:ln>
                  <a:noFill/>
                </a:ln>
                <a:solidFill>
                  <a:srgbClr val="595959"/>
                </a:solidFill>
                <a:effectLst/>
                <a:uLnTx/>
                <a:uFillTx/>
                <a:latin typeface="微软雅黑" panose="020B0503020204020204" pitchFamily="34" charset="-122"/>
                <a:ea typeface="微软雅黑" panose="020B0503020204020204" pitchFamily="34" charset="-122"/>
                <a:cs typeface="+mn-cs"/>
                <a:sym typeface="+mn-ea"/>
              </a:rPr>
              <a:t>Related work</a:t>
            </a:r>
            <a:endParaRPr kumimoji="0" lang="en-US" altLang="zh-CN" sz="1800" b="1" i="0" u="none" strike="noStrike" kern="1200" cap="none" spc="0" normalizeH="0" baseline="0" noProof="0" dirty="0" smtClean="0">
              <a:ln>
                <a:noFill/>
              </a:ln>
              <a:solidFill>
                <a:srgbClr val="595959"/>
              </a:solidFill>
              <a:effectLst/>
              <a:uLnTx/>
              <a:uFillTx/>
              <a:latin typeface="微软雅黑" panose="020B0503020204020204" pitchFamily="34" charset="-122"/>
              <a:ea typeface="微软雅黑" panose="020B0503020204020204" pitchFamily="34" charset="-122"/>
              <a:cs typeface="+mn-cs"/>
              <a:sym typeface="+mn-ea"/>
            </a:endParaRPr>
          </a:p>
        </p:txBody>
      </p:sp>
      <p:sp>
        <p:nvSpPr>
          <p:cNvPr id="9" name="矩形 8"/>
          <p:cNvSpPr>
            <a:spLocks noChangeArrowheads="1"/>
          </p:cNvSpPr>
          <p:nvPr userDrawn="1"/>
        </p:nvSpPr>
        <p:spPr bwMode="auto">
          <a:xfrm>
            <a:off x="175578" y="3023235"/>
            <a:ext cx="128397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lang="en-US" altLang="zh-CN" sz="1800" b="1" smtClean="0">
                <a:ln>
                  <a:noFill/>
                </a:ln>
                <a:solidFill>
                  <a:srgbClr val="6D6D6D"/>
                </a:solidFill>
                <a:effectLst/>
                <a:uLnTx/>
                <a:uFillTx/>
                <a:latin typeface="微软雅黑" panose="020B0503020204020204" pitchFamily="34" charset="-122"/>
                <a:ea typeface="微软雅黑" panose="020B0503020204020204" pitchFamily="34" charset="-122"/>
                <a:sym typeface="+mn-ea"/>
              </a:rPr>
              <a:t>DeepM4L</a:t>
            </a:r>
            <a:endParaRPr lang="en-US" altLang="zh-CN" sz="1800" b="1" smtClean="0">
              <a:ln>
                <a:noFill/>
              </a:ln>
              <a:solidFill>
                <a:srgbClr val="6D6D6D"/>
              </a:solidFill>
              <a:effectLst/>
              <a:uLnTx/>
              <a:uFillTx/>
              <a:latin typeface="微软雅黑" panose="020B0503020204020204" pitchFamily="34" charset="-122"/>
              <a:ea typeface="微软雅黑" panose="020B0503020204020204" pitchFamily="34" charset="-122"/>
              <a:sym typeface="+mn-ea"/>
            </a:endParaRPr>
          </a:p>
        </p:txBody>
      </p:sp>
      <p:sp>
        <p:nvSpPr>
          <p:cNvPr id="10" name="文本框 16">
            <a:hlinkClick r:id="" action="ppaction://noaction"/>
          </p:cNvPr>
          <p:cNvSpPr txBox="1">
            <a:spLocks noChangeArrowheads="1"/>
          </p:cNvSpPr>
          <p:nvPr userDrawn="1"/>
        </p:nvSpPr>
        <p:spPr bwMode="auto">
          <a:xfrm>
            <a:off x="635" y="3853180"/>
            <a:ext cx="16351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a:defRPr>
                <a:solidFill>
                  <a:schemeClr val="tx1"/>
                </a:solidFill>
                <a:latin typeface="Calibri" panose="020F0502020204030204" pitchFamily="34" charset="0"/>
                <a:ea typeface="宋体" panose="02010600030101010101" pitchFamily="2" charset="-122"/>
              </a:defRPr>
            </a:lvl2pPr>
            <a:lvl3pPr>
              <a:defRPr>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1800" b="1" i="0" u="none" strike="noStrike" kern="1200" cap="none" spc="0" normalizeH="0" baseline="0" noProof="0" dirty="0" smtClean="0">
                <a:ln>
                  <a:noFill/>
                </a:ln>
                <a:solidFill>
                  <a:srgbClr val="6D6D6D"/>
                </a:solidFill>
                <a:effectLst/>
                <a:uLnTx/>
                <a:uFillTx/>
                <a:latin typeface="微软雅黑" panose="020B0503020204020204" pitchFamily="34" charset="-122"/>
                <a:ea typeface="微软雅黑" panose="020B0503020204020204" pitchFamily="34" charset="-122"/>
                <a:cs typeface="+mn-cs"/>
                <a:sym typeface="+mn-ea"/>
              </a:rPr>
              <a:t>Experiments</a:t>
            </a:r>
            <a:endParaRPr kumimoji="0" lang="en-US" altLang="zh-CN" sz="1800" b="1" i="0" u="none" strike="noStrike" kern="1200" cap="none" spc="0" normalizeH="0" baseline="0" noProof="0" dirty="0" smtClean="0">
              <a:ln>
                <a:noFill/>
              </a:ln>
              <a:solidFill>
                <a:srgbClr val="6D6D6D"/>
              </a:solidFill>
              <a:effectLst/>
              <a:uLnTx/>
              <a:uFillTx/>
              <a:latin typeface="微软雅黑" panose="020B0503020204020204" pitchFamily="34" charset="-122"/>
              <a:ea typeface="微软雅黑" panose="020B0503020204020204" pitchFamily="34" charset="-122"/>
              <a:cs typeface="+mn-cs"/>
              <a:sym typeface="+mn-ea"/>
            </a:endParaRPr>
          </a:p>
        </p:txBody>
      </p:sp>
      <p:pic>
        <p:nvPicPr>
          <p:cNvPr id="2071" name="图片 19" descr="icon11"/>
          <p:cNvPicPr>
            <a:picLocks noChangeAspect="1"/>
          </p:cNvPicPr>
          <p:nvPr userDrawn="1"/>
        </p:nvPicPr>
        <p:blipFill>
          <a:blip r:embed="rId3"/>
          <a:stretch>
            <a:fillRect/>
          </a:stretch>
        </p:blipFill>
        <p:spPr>
          <a:xfrm>
            <a:off x="279400" y="14288"/>
            <a:ext cx="1060450" cy="1147762"/>
          </a:xfrm>
          <a:prstGeom prst="rect">
            <a:avLst/>
          </a:prstGeom>
          <a:noFill/>
          <a:ln w="9525">
            <a:noFill/>
          </a:ln>
        </p:spPr>
      </p:pic>
      <p:sp>
        <p:nvSpPr>
          <p:cNvPr id="12" name="文本框 11"/>
          <p:cNvSpPr txBox="1">
            <a:spLocks noChangeArrowheads="1"/>
          </p:cNvSpPr>
          <p:nvPr userDrawn="1"/>
        </p:nvSpPr>
        <p:spPr bwMode="auto">
          <a:xfrm>
            <a:off x="-44450" y="1023938"/>
            <a:ext cx="1679575" cy="198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p>
            <a:pPr lvl="0"/>
            <a:r>
              <a:rPr lang="en-US" altLang="zh-CN" sz="700" i="1" dirty="0">
                <a:solidFill>
                  <a:schemeClr val="accent2">
                    <a:lumMod val="75000"/>
                  </a:schemeClr>
                </a:solidFill>
                <a:latin typeface="Cambria Math" panose="02040503050406030204" pitchFamily="18" charset="0"/>
                <a:ea typeface="Times New Roman" panose="02020603050405020304" pitchFamily="18" charset="0"/>
                <a:cs typeface="Cambria Math" panose="02040503050406030204" pitchFamily="18" charset="0"/>
              </a:rPr>
              <a:t>Machine Leaning and Data Analysis Lab</a:t>
            </a:r>
            <a:endParaRPr lang="en-US" altLang="zh-CN" sz="700" i="1" dirty="0">
              <a:solidFill>
                <a:schemeClr val="accent2">
                  <a:lumMod val="75000"/>
                </a:schemeClr>
              </a:solidFill>
              <a:latin typeface="Cambria Math" panose="02040503050406030204" pitchFamily="18" charset="0"/>
              <a:ea typeface="Cambria Math" panose="02040503050406030204" pitchFamily="18" charset="0"/>
              <a:cs typeface="Cambria Math" panose="02040503050406030204" pitchFamily="18" charset="0"/>
            </a:endParaRPr>
          </a:p>
        </p:txBody>
      </p:sp>
    </p:spTree>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第二章">
    <p:bg>
      <p:bgPr>
        <a:blipFill rotWithShape="0">
          <a:blip r:embed="rId2">
            <a:grayscl/>
          </a:blip>
          <a:stretch>
            <a:fillRect/>
          </a:stretch>
        </a:blipFill>
        <a:effectLst/>
      </p:bgPr>
    </p:bg>
    <p:spTree>
      <p:nvGrpSpPr>
        <p:cNvPr id="1" name=""/>
        <p:cNvGrpSpPr/>
        <p:nvPr/>
      </p:nvGrpSpPr>
      <p:grpSpPr>
        <a:xfrm>
          <a:off x="0" y="0"/>
          <a:ext cx="0" cy="0"/>
          <a:chOff x="0" y="0"/>
          <a:chExt cx="0" cy="0"/>
        </a:xfrm>
      </p:grpSpPr>
      <p:graphicFrame>
        <p:nvGraphicFramePr>
          <p:cNvPr id="2" name="表格 1"/>
          <p:cNvGraphicFramePr>
            <a:graphicFrameLocks noGrp="1"/>
          </p:cNvGraphicFramePr>
          <p:nvPr userDrawn="1"/>
        </p:nvGraphicFramePr>
        <p:xfrm>
          <a:off x="0" y="1268413"/>
          <a:ext cx="1692275" cy="4743452"/>
        </p:xfrm>
        <a:graphic>
          <a:graphicData uri="http://schemas.openxmlformats.org/drawingml/2006/table">
            <a:tbl>
              <a:tblPr>
                <a:tableStyleId>{2D5ABB26-0587-4C30-8999-92F81FD0307C}</a:tableStyleId>
              </a:tblPr>
              <a:tblGrid>
                <a:gridCol w="1692275"/>
              </a:tblGrid>
              <a:tr h="791977">
                <a:tc>
                  <a:txBody>
                    <a:bodyPr/>
                    <a:lstStyle/>
                    <a:p>
                      <a:pPr marL="0" algn="ctr" defTabSz="914400" rtl="0" eaLnBrk="1" latinLnBrk="0" hangingPunct="1"/>
                      <a:endParaRPr lang="zh-CN" altLang="en-US" sz="1800" kern="1200" dirty="0">
                        <a:solidFill>
                          <a:schemeClr val="tx1">
                            <a:lumMod val="65000"/>
                            <a:lumOff val="35000"/>
                          </a:schemeClr>
                        </a:solidFill>
                        <a:latin typeface="微软雅黑" panose="020B0503020204020204" pitchFamily="34" charset="-122"/>
                        <a:ea typeface="微软雅黑" panose="020B0503020204020204" pitchFamily="34" charset="-122"/>
                        <a:cs typeface="+mn-cs"/>
                      </a:endParaRPr>
                    </a:p>
                  </a:txBody>
                  <a:tcPr marT="45719" marB="4571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791977">
                <a:tc>
                  <a:txBody>
                    <a:bodyPr/>
                    <a:lstStyle/>
                    <a:p>
                      <a:pPr algn="ctr"/>
                      <a:endPar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endParaRPr>
                    </a:p>
                  </a:txBody>
                  <a:tcPr marT="45719" marB="4571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783567">
                <a:tc>
                  <a:txBody>
                    <a:bodyPr/>
                    <a:lstStyle/>
                    <a:p>
                      <a:pPr algn="ctr"/>
                      <a:endPar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endParaRPr>
                    </a:p>
                  </a:txBody>
                  <a:tcPr marT="45719" marB="4571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791977">
                <a:tc>
                  <a:txBody>
                    <a:bodyPr/>
                    <a:lstStyle/>
                    <a:p>
                      <a:pPr algn="ctr"/>
                      <a:endPar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endParaRPr>
                    </a:p>
                  </a:txBody>
                  <a:tcPr marT="45719" marB="4571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791977">
                <a:tc>
                  <a:txBody>
                    <a:bodyPr/>
                    <a:lstStyle/>
                    <a:p>
                      <a:pPr algn="ctr" rtl="0" eaLnBrk="1" fontAlgn="base" hangingPunct="1">
                        <a:spcBef>
                          <a:spcPct val="0"/>
                        </a:spcBef>
                        <a:spcAft>
                          <a:spcPct val="0"/>
                        </a:spcAft>
                        <a:buFont typeface="Arial" panose="020B0604020202020204" pitchFamily="34" charset="0"/>
                        <a:buNone/>
                        <a:defRPr/>
                      </a:pPr>
                      <a:endParaRPr lang="zh-CN" altLang="en-US" sz="1800" b="1" kern="1200" dirty="0">
                        <a:solidFill>
                          <a:srgbClr val="6D6D6D"/>
                        </a:solidFill>
                        <a:latin typeface="微软雅黑" panose="020B0503020204020204" pitchFamily="34" charset="-122"/>
                        <a:ea typeface="微软雅黑" panose="020B0503020204020204" pitchFamily="34" charset="-122"/>
                        <a:cs typeface="+mn-cs"/>
                      </a:endParaRPr>
                    </a:p>
                  </a:txBody>
                  <a:tcPr marT="45719" marB="4571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791977">
                <a:tc>
                  <a:txBody>
                    <a:bodyPr/>
                    <a:lstStyle/>
                    <a:p>
                      <a:pPr algn="ctr"/>
                      <a:endPar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endParaRPr>
                    </a:p>
                  </a:txBody>
                  <a:tcPr marT="45719" marB="4571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noFill/>
                      <a:prstDash val="solid"/>
                      <a:round/>
                      <a:headEnd type="none" w="med" len="med"/>
                      <a:tailEnd type="none" w="med" len="med"/>
                    </a:lnB>
                  </a:tcPr>
                </a:tc>
              </a:tr>
            </a:tbl>
          </a:graphicData>
        </a:graphic>
      </p:graphicFrame>
      <p:cxnSp>
        <p:nvCxnSpPr>
          <p:cNvPr id="3" name="直接连接符 2"/>
          <p:cNvCxnSpPr/>
          <p:nvPr userDrawn="1"/>
        </p:nvCxnSpPr>
        <p:spPr>
          <a:xfrm>
            <a:off x="1692275" y="0"/>
            <a:ext cx="0" cy="687387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userDrawn="1"/>
        </p:nvCxnSpPr>
        <p:spPr>
          <a:xfrm flipH="1">
            <a:off x="1692275" y="1265238"/>
            <a:ext cx="10501313"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矩形 4">
            <a:hlinkClick r:id="" action="ppaction://noaction"/>
          </p:cNvPr>
          <p:cNvSpPr/>
          <p:nvPr userDrawn="1"/>
        </p:nvSpPr>
        <p:spPr>
          <a:xfrm>
            <a:off x="-1587" y="2062163"/>
            <a:ext cx="1698625" cy="787400"/>
          </a:xfrm>
          <a:prstGeom prst="rect">
            <a:avLst/>
          </a:prstGeom>
          <a:solidFill>
            <a:schemeClr val="accent2">
              <a:lumMod val="75000"/>
            </a:schemeClr>
          </a:solidFill>
          <a:ln>
            <a:noFill/>
          </a:ln>
          <a:effectLst>
            <a:outerShdw blurRad="50800" dist="50800" dir="5400000" algn="ctr" rotWithShape="0">
              <a:srgbClr val="000000">
                <a:alpha val="0"/>
              </a:s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18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sym typeface="+mn-ea"/>
              </a:rPr>
              <a:t>Related work</a:t>
            </a:r>
            <a:endParaRPr kumimoji="0" lang="en-US" altLang="zh-CN" sz="18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sym typeface="+mn-ea"/>
            </a:endParaRPr>
          </a:p>
        </p:txBody>
      </p:sp>
      <p:sp>
        <p:nvSpPr>
          <p:cNvPr id="6" name="流程图: 合并 5"/>
          <p:cNvSpPr/>
          <p:nvPr userDrawn="1"/>
        </p:nvSpPr>
        <p:spPr>
          <a:xfrm>
            <a:off x="779463" y="2849563"/>
            <a:ext cx="117475" cy="93663"/>
          </a:xfrm>
          <a:prstGeom prst="flowChartMerg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sp>
        <p:nvSpPr>
          <p:cNvPr id="7" name="文本框 32"/>
          <p:cNvSpPr txBox="1">
            <a:spLocks noChangeArrowheads="1"/>
          </p:cNvSpPr>
          <p:nvPr userDrawn="1"/>
        </p:nvSpPr>
        <p:spPr bwMode="auto">
          <a:xfrm>
            <a:off x="-69850" y="6572250"/>
            <a:ext cx="270351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a:defRPr>
                <a:solidFill>
                  <a:schemeClr val="tx1"/>
                </a:solidFill>
                <a:latin typeface="Calibri" panose="020F0502020204030204" pitchFamily="34" charset="0"/>
                <a:ea typeface="宋体" panose="02010600030101010101" pitchFamily="2" charset="-122"/>
              </a:defRPr>
            </a:lvl2pPr>
            <a:lvl3pPr>
              <a:defRPr>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1600" b="0" i="0" u="none" strike="noStrike" kern="1200" cap="none" spc="0" normalizeH="0" baseline="0" noProof="0" dirty="0" smtClean="0">
                <a:ln>
                  <a:noFill/>
                </a:ln>
                <a:solidFill>
                  <a:srgbClr val="0076A3"/>
                </a:solidFill>
                <a:effectLst/>
                <a:uLnTx/>
                <a:uFillTx/>
                <a:latin typeface="Harlow Solid Italic" panose="04030604020F02020D02" pitchFamily="82" charset="0"/>
                <a:ea typeface="微软雅黑" panose="020B0503020204020204" pitchFamily="34" charset="-122"/>
                <a:cs typeface="Aharoni" panose="02010803020104030203" pitchFamily="2" charset="-79"/>
                <a:sym typeface="Arial" panose="020B0604020202020204" pitchFamily="34" charset="0"/>
              </a:rPr>
              <a:t>www.mlda.swu.edu.cn</a:t>
            </a:r>
            <a:endParaRPr kumimoji="0" lang="en-US" altLang="zh-CN" sz="1600" b="0" i="0" u="none" strike="noStrike" kern="1200" cap="none" spc="0" normalizeH="0" baseline="0" noProof="0" dirty="0" smtClean="0">
              <a:ln>
                <a:noFill/>
              </a:ln>
              <a:solidFill>
                <a:srgbClr val="0076A3"/>
              </a:solidFill>
              <a:effectLst/>
              <a:uLnTx/>
              <a:uFillTx/>
              <a:latin typeface="Harlow Solid Italic" panose="04030604020F02020D02" pitchFamily="82" charset="0"/>
              <a:ea typeface="微软雅黑" panose="020B0503020204020204" pitchFamily="34" charset="-122"/>
              <a:cs typeface="Aharoni" panose="02010803020104030203" pitchFamily="2" charset="-79"/>
              <a:sym typeface="Arial" panose="020B0604020202020204" pitchFamily="34" charset="0"/>
            </a:endParaRPr>
          </a:p>
        </p:txBody>
      </p:sp>
      <p:sp>
        <p:nvSpPr>
          <p:cNvPr id="8" name="文本框 2">
            <a:hlinkClick r:id="" action="ppaction://noaction"/>
          </p:cNvPr>
          <p:cNvSpPr txBox="1">
            <a:spLocks noChangeArrowheads="1"/>
          </p:cNvSpPr>
          <p:nvPr userDrawn="1"/>
        </p:nvSpPr>
        <p:spPr bwMode="auto">
          <a:xfrm>
            <a:off x="1270" y="1347470"/>
            <a:ext cx="163449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1800" b="1" i="0" u="none" strike="noStrike" kern="1200" cap="none" spc="0" normalizeH="0" baseline="0" noProof="0" dirty="0" smtClean="0">
                <a:ln>
                  <a:noFill/>
                </a:ln>
                <a:solidFill>
                  <a:srgbClr val="595959"/>
                </a:solidFill>
                <a:effectLst/>
                <a:uLnTx/>
                <a:uFillTx/>
                <a:latin typeface="微软雅黑" panose="020B0503020204020204" pitchFamily="34" charset="-122"/>
                <a:ea typeface="微软雅黑" panose="020B0503020204020204" pitchFamily="34" charset="-122"/>
                <a:cs typeface="+mn-cs"/>
                <a:sym typeface="+mn-ea"/>
              </a:rPr>
              <a:t>Background</a:t>
            </a:r>
            <a:endParaRPr kumimoji="0" lang="en-US" altLang="zh-CN" sz="1800" b="1" i="0" u="none" strike="noStrike" kern="1200" cap="none" spc="0" normalizeH="0" baseline="0" noProof="0" dirty="0" smtClean="0">
              <a:ln>
                <a:noFill/>
              </a:ln>
              <a:solidFill>
                <a:srgbClr val="595959"/>
              </a:solidFill>
              <a:effectLst/>
              <a:uLnTx/>
              <a:uFillTx/>
              <a:latin typeface="微软雅黑" panose="020B0503020204020204" pitchFamily="34" charset="-122"/>
              <a:ea typeface="微软雅黑" panose="020B0503020204020204" pitchFamily="34" charset="-122"/>
              <a:cs typeface="+mn-cs"/>
              <a:sym typeface="+mn-ea"/>
            </a:endParaRPr>
          </a:p>
        </p:txBody>
      </p:sp>
      <p:pic>
        <p:nvPicPr>
          <p:cNvPr id="3093" name="图片 19" descr="icon11"/>
          <p:cNvPicPr>
            <a:picLocks noChangeAspect="1"/>
          </p:cNvPicPr>
          <p:nvPr userDrawn="1"/>
        </p:nvPicPr>
        <p:blipFill>
          <a:blip r:embed="rId3"/>
          <a:stretch>
            <a:fillRect/>
          </a:stretch>
        </p:blipFill>
        <p:spPr>
          <a:xfrm>
            <a:off x="279400" y="14288"/>
            <a:ext cx="1060450" cy="1147762"/>
          </a:xfrm>
          <a:prstGeom prst="rect">
            <a:avLst/>
          </a:prstGeom>
          <a:noFill/>
          <a:ln w="9525">
            <a:noFill/>
          </a:ln>
        </p:spPr>
      </p:pic>
      <p:sp>
        <p:nvSpPr>
          <p:cNvPr id="13" name="文本框 12"/>
          <p:cNvSpPr txBox="1">
            <a:spLocks noChangeArrowheads="1"/>
          </p:cNvSpPr>
          <p:nvPr userDrawn="1"/>
        </p:nvSpPr>
        <p:spPr bwMode="auto">
          <a:xfrm>
            <a:off x="-44450" y="1023938"/>
            <a:ext cx="1679575" cy="198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p>
            <a:pPr lvl="0"/>
            <a:r>
              <a:rPr lang="en-US" altLang="zh-CN" sz="700" i="1" dirty="0">
                <a:solidFill>
                  <a:schemeClr val="accent2">
                    <a:lumMod val="75000"/>
                  </a:schemeClr>
                </a:solidFill>
                <a:latin typeface="Cambria Math" panose="02040503050406030204" pitchFamily="18" charset="0"/>
                <a:ea typeface="Times New Roman" panose="02020603050405020304" pitchFamily="18" charset="0"/>
                <a:cs typeface="Cambria Math" panose="02040503050406030204" pitchFamily="18" charset="0"/>
              </a:rPr>
              <a:t>Machine Leaning and Data Analysis Lab</a:t>
            </a:r>
            <a:endParaRPr lang="en-US" altLang="zh-CN" sz="700" i="1" dirty="0">
              <a:solidFill>
                <a:schemeClr val="accent2">
                  <a:lumMod val="75000"/>
                </a:schemeClr>
              </a:solidFill>
              <a:latin typeface="Cambria Math" panose="02040503050406030204" pitchFamily="18" charset="0"/>
              <a:ea typeface="Cambria Math" panose="02040503050406030204" pitchFamily="18" charset="0"/>
              <a:cs typeface="Cambria Math" panose="02040503050406030204" pitchFamily="18" charset="0"/>
            </a:endParaRPr>
          </a:p>
        </p:txBody>
      </p:sp>
      <p:sp>
        <p:nvSpPr>
          <p:cNvPr id="9" name="矩形 8"/>
          <p:cNvSpPr>
            <a:spLocks noChangeArrowheads="1"/>
          </p:cNvSpPr>
          <p:nvPr userDrawn="1"/>
        </p:nvSpPr>
        <p:spPr bwMode="auto">
          <a:xfrm>
            <a:off x="175578" y="3023235"/>
            <a:ext cx="128397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lang="en-US" altLang="zh-CN" sz="1800" b="1" smtClean="0">
                <a:ln>
                  <a:noFill/>
                </a:ln>
                <a:solidFill>
                  <a:srgbClr val="6D6D6D"/>
                </a:solidFill>
                <a:effectLst/>
                <a:uLnTx/>
                <a:uFillTx/>
                <a:latin typeface="微软雅黑" panose="020B0503020204020204" pitchFamily="34" charset="-122"/>
                <a:ea typeface="微软雅黑" panose="020B0503020204020204" pitchFamily="34" charset="-122"/>
                <a:sym typeface="+mn-ea"/>
              </a:rPr>
              <a:t>DeepM4L</a:t>
            </a:r>
            <a:endParaRPr lang="en-US" altLang="zh-CN" sz="1800" b="1" smtClean="0">
              <a:ln>
                <a:noFill/>
              </a:ln>
              <a:solidFill>
                <a:srgbClr val="6D6D6D"/>
              </a:solidFill>
              <a:effectLst/>
              <a:uLnTx/>
              <a:uFillTx/>
              <a:latin typeface="微软雅黑" panose="020B0503020204020204" pitchFamily="34" charset="-122"/>
              <a:ea typeface="微软雅黑" panose="020B0503020204020204" pitchFamily="34" charset="-122"/>
              <a:sym typeface="+mn-ea"/>
            </a:endParaRPr>
          </a:p>
        </p:txBody>
      </p:sp>
      <p:sp>
        <p:nvSpPr>
          <p:cNvPr id="10" name="文本框 16">
            <a:hlinkClick r:id="" action="ppaction://noaction"/>
          </p:cNvPr>
          <p:cNvSpPr txBox="1">
            <a:spLocks noChangeArrowheads="1"/>
          </p:cNvSpPr>
          <p:nvPr userDrawn="1"/>
        </p:nvSpPr>
        <p:spPr bwMode="auto">
          <a:xfrm>
            <a:off x="635" y="3853180"/>
            <a:ext cx="16351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a:defRPr>
                <a:solidFill>
                  <a:schemeClr val="tx1"/>
                </a:solidFill>
                <a:latin typeface="Calibri" panose="020F0502020204030204" pitchFamily="34" charset="0"/>
                <a:ea typeface="宋体" panose="02010600030101010101" pitchFamily="2" charset="-122"/>
              </a:defRPr>
            </a:lvl2pPr>
            <a:lvl3pPr>
              <a:defRPr>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1800" b="1" i="0" u="none" strike="noStrike" kern="1200" cap="none" spc="0" normalizeH="0" baseline="0" noProof="0" dirty="0" smtClean="0">
                <a:ln>
                  <a:noFill/>
                </a:ln>
                <a:solidFill>
                  <a:srgbClr val="6D6D6D"/>
                </a:solidFill>
                <a:effectLst/>
                <a:uLnTx/>
                <a:uFillTx/>
                <a:latin typeface="微软雅黑" panose="020B0503020204020204" pitchFamily="34" charset="-122"/>
                <a:ea typeface="微软雅黑" panose="020B0503020204020204" pitchFamily="34" charset="-122"/>
                <a:cs typeface="+mn-cs"/>
                <a:sym typeface="+mn-ea"/>
              </a:rPr>
              <a:t>Experiments</a:t>
            </a:r>
            <a:endParaRPr kumimoji="0" lang="en-US" altLang="zh-CN" sz="1800" b="1" i="0" u="none" strike="noStrike" kern="1200" cap="none" spc="0" normalizeH="0" baseline="0" noProof="0" dirty="0" smtClean="0">
              <a:ln>
                <a:noFill/>
              </a:ln>
              <a:solidFill>
                <a:srgbClr val="6D6D6D"/>
              </a:solidFill>
              <a:effectLst/>
              <a:uLnTx/>
              <a:uFillTx/>
              <a:latin typeface="微软雅黑" panose="020B0503020204020204" pitchFamily="34" charset="-122"/>
              <a:ea typeface="微软雅黑" panose="020B0503020204020204" pitchFamily="34" charset="-122"/>
              <a:cs typeface="+mn-cs"/>
              <a:sym typeface="+mn-ea"/>
            </a:endParaRPr>
          </a:p>
        </p:txBody>
      </p:sp>
    </p:spTree>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第三章">
    <p:bg>
      <p:bgPr>
        <a:blipFill rotWithShape="0">
          <a:blip r:embed="rId2">
            <a:grayscl/>
          </a:blip>
          <a:stretch>
            <a:fillRect/>
          </a:stretch>
        </a:blipFill>
        <a:effectLst/>
      </p:bgPr>
    </p:bg>
    <p:spTree>
      <p:nvGrpSpPr>
        <p:cNvPr id="1" name=""/>
        <p:cNvGrpSpPr/>
        <p:nvPr/>
      </p:nvGrpSpPr>
      <p:grpSpPr>
        <a:xfrm>
          <a:off x="0" y="0"/>
          <a:ext cx="0" cy="0"/>
          <a:chOff x="0" y="0"/>
          <a:chExt cx="0" cy="0"/>
        </a:xfrm>
      </p:grpSpPr>
      <p:graphicFrame>
        <p:nvGraphicFramePr>
          <p:cNvPr id="2" name="表格 1"/>
          <p:cNvGraphicFramePr>
            <a:graphicFrameLocks noGrp="1"/>
          </p:cNvGraphicFramePr>
          <p:nvPr userDrawn="1"/>
        </p:nvGraphicFramePr>
        <p:xfrm>
          <a:off x="0" y="1268413"/>
          <a:ext cx="1692275" cy="4751388"/>
        </p:xfrm>
        <a:graphic>
          <a:graphicData uri="http://schemas.openxmlformats.org/drawingml/2006/table">
            <a:tbl>
              <a:tblPr>
                <a:tableStyleId>{2D5ABB26-0587-4C30-8999-92F81FD0307C}</a:tableStyleId>
              </a:tblPr>
              <a:tblGrid>
                <a:gridCol w="1692275"/>
              </a:tblGrid>
              <a:tr h="791898">
                <a:tc>
                  <a:txBody>
                    <a:bodyPr/>
                    <a:lstStyle/>
                    <a:p>
                      <a:pPr marL="0" algn="ctr" defTabSz="914400" rtl="0" eaLnBrk="1" latinLnBrk="0" hangingPunct="1"/>
                      <a:endParaRPr lang="zh-CN" altLang="en-US" sz="1800" kern="1200" dirty="0">
                        <a:solidFill>
                          <a:schemeClr val="tx1">
                            <a:lumMod val="65000"/>
                            <a:lumOff val="35000"/>
                          </a:schemeClr>
                        </a:solidFill>
                        <a:latin typeface="微软雅黑" panose="020B0503020204020204" pitchFamily="34" charset="-122"/>
                        <a:ea typeface="微软雅黑" panose="020B0503020204020204" pitchFamily="34" charset="-122"/>
                        <a:cs typeface="+mn-cs"/>
                      </a:endParaRPr>
                    </a:p>
                  </a:txBody>
                  <a:tcPr marT="45723" marB="45723"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791898">
                <a:tc>
                  <a:txBody>
                    <a:bodyPr/>
                    <a:lstStyle/>
                    <a:p>
                      <a:pPr algn="ctr"/>
                      <a:endPar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endParaRPr>
                    </a:p>
                  </a:txBody>
                  <a:tcPr marT="45723" marB="45723"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791898">
                <a:tc>
                  <a:txBody>
                    <a:bodyPr/>
                    <a:lstStyle/>
                    <a:p>
                      <a:pPr algn="ctr"/>
                      <a:endPar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endParaRPr>
                    </a:p>
                  </a:txBody>
                  <a:tcPr marT="45723" marB="45723"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791898">
                <a:tc>
                  <a:txBody>
                    <a:bodyPr/>
                    <a:lstStyle/>
                    <a:p>
                      <a:pPr algn="ctr"/>
                      <a:endPar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endParaRPr>
                    </a:p>
                  </a:txBody>
                  <a:tcPr marT="45723" marB="45723"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791898">
                <a:tc>
                  <a:txBody>
                    <a:bodyPr/>
                    <a:lstStyle/>
                    <a:p>
                      <a:pPr algn="ctr" rtl="0" eaLnBrk="1" fontAlgn="base" hangingPunct="1">
                        <a:spcBef>
                          <a:spcPct val="0"/>
                        </a:spcBef>
                        <a:spcAft>
                          <a:spcPct val="0"/>
                        </a:spcAft>
                        <a:buFont typeface="Arial" panose="020B0604020202020204" pitchFamily="34" charset="0"/>
                        <a:buNone/>
                        <a:defRPr/>
                      </a:pPr>
                      <a:endParaRPr lang="zh-CN" altLang="en-US" sz="1800" b="1" kern="1200" dirty="0">
                        <a:solidFill>
                          <a:srgbClr val="6D6D6D"/>
                        </a:solidFill>
                        <a:latin typeface="微软雅黑" panose="020B0503020204020204" pitchFamily="34" charset="-122"/>
                        <a:ea typeface="微软雅黑" panose="020B0503020204020204" pitchFamily="34" charset="-122"/>
                        <a:cs typeface="+mn-cs"/>
                      </a:endParaRPr>
                    </a:p>
                  </a:txBody>
                  <a:tcPr marT="45723" marB="45723"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791898">
                <a:tc>
                  <a:txBody>
                    <a:bodyPr/>
                    <a:lstStyle/>
                    <a:p>
                      <a:pPr algn="ctr"/>
                      <a:endPar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endParaRPr>
                    </a:p>
                  </a:txBody>
                  <a:tcPr marT="45723" marB="45723"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noFill/>
                      <a:prstDash val="solid"/>
                      <a:round/>
                      <a:headEnd type="none" w="med" len="med"/>
                      <a:tailEnd type="none" w="med" len="med"/>
                    </a:lnB>
                  </a:tcPr>
                </a:tc>
              </a:tr>
            </a:tbl>
          </a:graphicData>
        </a:graphic>
      </p:graphicFrame>
      <p:cxnSp>
        <p:nvCxnSpPr>
          <p:cNvPr id="3" name="直接连接符 2"/>
          <p:cNvCxnSpPr/>
          <p:nvPr userDrawn="1"/>
        </p:nvCxnSpPr>
        <p:spPr>
          <a:xfrm>
            <a:off x="1692275" y="0"/>
            <a:ext cx="0" cy="687387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userDrawn="1"/>
        </p:nvCxnSpPr>
        <p:spPr>
          <a:xfrm flipH="1">
            <a:off x="1692275" y="1265238"/>
            <a:ext cx="10501313"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矩形 4">
            <a:hlinkClick r:id="" action="ppaction://noaction"/>
          </p:cNvPr>
          <p:cNvSpPr/>
          <p:nvPr userDrawn="1"/>
        </p:nvSpPr>
        <p:spPr>
          <a:xfrm>
            <a:off x="-1587" y="2854325"/>
            <a:ext cx="1690688" cy="787400"/>
          </a:xfrm>
          <a:prstGeom prst="rect">
            <a:avLst/>
          </a:prstGeom>
          <a:solidFill>
            <a:srgbClr val="0076A3"/>
          </a:solidFill>
          <a:ln>
            <a:noFill/>
          </a:ln>
          <a:effectLst>
            <a:outerShdw blurRad="50800" dist="50800" dir="5400000" algn="ctr" rotWithShape="0">
              <a:srgbClr val="000000">
                <a:alpha val="0"/>
              </a:s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 typeface="Arial" panose="020B0604020202020204" pitchFamily="34" charset="0"/>
              <a:buNone/>
              <a:defRPr/>
            </a:pPr>
            <a:r>
              <a:rPr kumimoji="0" lang="en-US" altLang="zh-CN" sz="1800" b="1" i="0" u="none" strike="noStrike" kern="1200" cap="none" spc="0" normalizeH="0" baseline="0" noProof="1">
                <a:ln>
                  <a:noFill/>
                </a:ln>
                <a:solidFill>
                  <a:schemeClr val="lt1"/>
                </a:solidFill>
                <a:effectLst/>
                <a:uLnTx/>
                <a:uFillTx/>
                <a:latin typeface="微软雅黑" panose="020B0503020204020204" pitchFamily="34" charset="-122"/>
                <a:ea typeface="微软雅黑" panose="020B0503020204020204" pitchFamily="34" charset="-122"/>
                <a:cs typeface="+mn-cs"/>
                <a:sym typeface="+mn-ea"/>
              </a:rPr>
              <a:t>DeepM4L</a:t>
            </a:r>
            <a:endParaRPr kumimoji="0" lang="en-US" altLang="zh-CN" sz="1800" b="1" i="0" u="none" strike="noStrike" kern="1200" cap="none" spc="0" normalizeH="0" baseline="0" noProof="1">
              <a:ln>
                <a:noFill/>
              </a:ln>
              <a:solidFill>
                <a:schemeClr val="lt1"/>
              </a:solidFill>
              <a:effectLst/>
              <a:uLnTx/>
              <a:uFillTx/>
              <a:latin typeface="微软雅黑" panose="020B0503020204020204" pitchFamily="34" charset="-122"/>
              <a:ea typeface="微软雅黑" panose="020B0503020204020204" pitchFamily="34" charset="-122"/>
              <a:cs typeface="+mn-cs"/>
              <a:sym typeface="+mn-ea"/>
            </a:endParaRPr>
          </a:p>
        </p:txBody>
      </p:sp>
      <p:sp>
        <p:nvSpPr>
          <p:cNvPr id="6" name="流程图: 合并 5"/>
          <p:cNvSpPr/>
          <p:nvPr userDrawn="1"/>
        </p:nvSpPr>
        <p:spPr>
          <a:xfrm>
            <a:off x="784225" y="3641725"/>
            <a:ext cx="117475" cy="93663"/>
          </a:xfrm>
          <a:prstGeom prst="flowChartMerg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sp>
        <p:nvSpPr>
          <p:cNvPr id="7" name="文本框 32"/>
          <p:cNvSpPr txBox="1">
            <a:spLocks noChangeArrowheads="1"/>
          </p:cNvSpPr>
          <p:nvPr userDrawn="1"/>
        </p:nvSpPr>
        <p:spPr bwMode="auto">
          <a:xfrm>
            <a:off x="-69850" y="6572250"/>
            <a:ext cx="270351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a:defRPr>
                <a:solidFill>
                  <a:schemeClr val="tx1"/>
                </a:solidFill>
                <a:latin typeface="Calibri" panose="020F0502020204030204" pitchFamily="34" charset="0"/>
                <a:ea typeface="宋体" panose="02010600030101010101" pitchFamily="2" charset="-122"/>
              </a:defRPr>
            </a:lvl2pPr>
            <a:lvl3pPr>
              <a:defRPr>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1600" b="0" i="0" u="none" strike="noStrike" kern="1200" cap="none" spc="0" normalizeH="0" baseline="0" noProof="0" dirty="0" smtClean="0">
                <a:ln>
                  <a:noFill/>
                </a:ln>
                <a:solidFill>
                  <a:srgbClr val="0076A3"/>
                </a:solidFill>
                <a:effectLst/>
                <a:uLnTx/>
                <a:uFillTx/>
                <a:latin typeface="Harlow Solid Italic" panose="04030604020F02020D02" pitchFamily="82" charset="0"/>
                <a:ea typeface="微软雅黑" panose="020B0503020204020204" pitchFamily="34" charset="-122"/>
                <a:cs typeface="Aharoni" panose="02010803020104030203" pitchFamily="2" charset="-79"/>
                <a:sym typeface="Arial" panose="020B0604020202020204" pitchFamily="34" charset="0"/>
              </a:rPr>
              <a:t>www.mlda.swu.edu.cn</a:t>
            </a:r>
            <a:endParaRPr kumimoji="0" lang="en-US" altLang="zh-CN" sz="1600" b="0" i="0" u="none" strike="noStrike" kern="1200" cap="none" spc="0" normalizeH="0" baseline="0" noProof="0" dirty="0" smtClean="0">
              <a:ln>
                <a:noFill/>
              </a:ln>
              <a:solidFill>
                <a:srgbClr val="0076A3"/>
              </a:solidFill>
              <a:effectLst/>
              <a:uLnTx/>
              <a:uFillTx/>
              <a:latin typeface="Harlow Solid Italic" panose="04030604020F02020D02" pitchFamily="82" charset="0"/>
              <a:ea typeface="微软雅黑" panose="020B0503020204020204" pitchFamily="34" charset="-122"/>
              <a:cs typeface="Aharoni" panose="02010803020104030203" pitchFamily="2" charset="-79"/>
              <a:sym typeface="Arial" panose="020B0604020202020204" pitchFamily="34" charset="0"/>
            </a:endParaRPr>
          </a:p>
        </p:txBody>
      </p:sp>
      <p:pic>
        <p:nvPicPr>
          <p:cNvPr id="4118" name="图片 19" descr="icon11"/>
          <p:cNvPicPr>
            <a:picLocks noChangeAspect="1"/>
          </p:cNvPicPr>
          <p:nvPr userDrawn="1"/>
        </p:nvPicPr>
        <p:blipFill>
          <a:blip r:embed="rId3"/>
          <a:stretch>
            <a:fillRect/>
          </a:stretch>
        </p:blipFill>
        <p:spPr>
          <a:xfrm>
            <a:off x="279400" y="14288"/>
            <a:ext cx="1060450" cy="1147762"/>
          </a:xfrm>
          <a:prstGeom prst="rect">
            <a:avLst/>
          </a:prstGeom>
          <a:noFill/>
          <a:ln w="9525">
            <a:noFill/>
          </a:ln>
        </p:spPr>
      </p:pic>
      <p:sp>
        <p:nvSpPr>
          <p:cNvPr id="13" name="文本框 12"/>
          <p:cNvSpPr txBox="1">
            <a:spLocks noChangeArrowheads="1"/>
          </p:cNvSpPr>
          <p:nvPr userDrawn="1"/>
        </p:nvSpPr>
        <p:spPr bwMode="auto">
          <a:xfrm>
            <a:off x="-44450" y="1023938"/>
            <a:ext cx="1679575" cy="198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p>
            <a:pPr lvl="0"/>
            <a:r>
              <a:rPr lang="en-US" altLang="zh-CN" sz="700" i="1" dirty="0">
                <a:solidFill>
                  <a:schemeClr val="accent2">
                    <a:lumMod val="75000"/>
                  </a:schemeClr>
                </a:solidFill>
                <a:latin typeface="Cambria Math" panose="02040503050406030204" pitchFamily="18" charset="0"/>
                <a:ea typeface="Times New Roman" panose="02020603050405020304" pitchFamily="18" charset="0"/>
                <a:cs typeface="Cambria Math" panose="02040503050406030204" pitchFamily="18" charset="0"/>
              </a:rPr>
              <a:t>Machine Leaning and Data Analysis Lab</a:t>
            </a:r>
            <a:endParaRPr lang="en-US" altLang="zh-CN" sz="700" i="1" dirty="0">
              <a:solidFill>
                <a:schemeClr val="accent2">
                  <a:lumMod val="75000"/>
                </a:schemeClr>
              </a:solidFill>
              <a:latin typeface="Cambria Math" panose="02040503050406030204" pitchFamily="18" charset="0"/>
              <a:ea typeface="Cambria Math" panose="02040503050406030204" pitchFamily="18" charset="0"/>
              <a:cs typeface="Cambria Math" panose="02040503050406030204" pitchFamily="18" charset="0"/>
            </a:endParaRPr>
          </a:p>
        </p:txBody>
      </p:sp>
      <p:sp>
        <p:nvSpPr>
          <p:cNvPr id="10" name="文本框 2">
            <a:hlinkClick r:id="" action="ppaction://noaction"/>
          </p:cNvPr>
          <p:cNvSpPr txBox="1">
            <a:spLocks noChangeArrowheads="1"/>
          </p:cNvSpPr>
          <p:nvPr userDrawn="1"/>
        </p:nvSpPr>
        <p:spPr bwMode="auto">
          <a:xfrm>
            <a:off x="1270" y="1347470"/>
            <a:ext cx="163449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1800" b="1" i="0" u="none" strike="noStrike" kern="1200" cap="none" spc="0" normalizeH="0" baseline="0" noProof="0" dirty="0" smtClean="0">
                <a:ln>
                  <a:noFill/>
                </a:ln>
                <a:solidFill>
                  <a:srgbClr val="595959"/>
                </a:solidFill>
                <a:effectLst/>
                <a:uLnTx/>
                <a:uFillTx/>
                <a:latin typeface="微软雅黑" panose="020B0503020204020204" pitchFamily="34" charset="-122"/>
                <a:ea typeface="微软雅黑" panose="020B0503020204020204" pitchFamily="34" charset="-122"/>
                <a:cs typeface="+mn-cs"/>
                <a:sym typeface="+mn-ea"/>
              </a:rPr>
              <a:t>Background</a:t>
            </a:r>
            <a:endParaRPr kumimoji="0" lang="en-US" altLang="zh-CN" sz="1800" b="1" i="0" u="none" strike="noStrike" kern="1200" cap="none" spc="0" normalizeH="0" baseline="0" noProof="0" dirty="0" smtClean="0">
              <a:ln>
                <a:noFill/>
              </a:ln>
              <a:solidFill>
                <a:srgbClr val="595959"/>
              </a:solidFill>
              <a:effectLst/>
              <a:uLnTx/>
              <a:uFillTx/>
              <a:latin typeface="微软雅黑" panose="020B0503020204020204" pitchFamily="34" charset="-122"/>
              <a:ea typeface="微软雅黑" panose="020B0503020204020204" pitchFamily="34" charset="-122"/>
              <a:cs typeface="+mn-cs"/>
              <a:sym typeface="+mn-ea"/>
            </a:endParaRPr>
          </a:p>
        </p:txBody>
      </p:sp>
      <p:sp>
        <p:nvSpPr>
          <p:cNvPr id="11" name="文本框 16">
            <a:hlinkClick r:id="" action="ppaction://noaction"/>
          </p:cNvPr>
          <p:cNvSpPr txBox="1">
            <a:spLocks noChangeArrowheads="1"/>
          </p:cNvSpPr>
          <p:nvPr userDrawn="1"/>
        </p:nvSpPr>
        <p:spPr bwMode="auto">
          <a:xfrm>
            <a:off x="635" y="3853180"/>
            <a:ext cx="16351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a:defRPr>
                <a:solidFill>
                  <a:schemeClr val="tx1"/>
                </a:solidFill>
                <a:latin typeface="Calibri" panose="020F0502020204030204" pitchFamily="34" charset="0"/>
                <a:ea typeface="宋体" panose="02010600030101010101" pitchFamily="2" charset="-122"/>
              </a:defRPr>
            </a:lvl2pPr>
            <a:lvl3pPr>
              <a:defRPr>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1800" b="1" i="0" u="none" strike="noStrike" kern="1200" cap="none" spc="0" normalizeH="0" baseline="0" noProof="0" dirty="0" smtClean="0">
                <a:ln>
                  <a:noFill/>
                </a:ln>
                <a:solidFill>
                  <a:srgbClr val="6D6D6D"/>
                </a:solidFill>
                <a:effectLst/>
                <a:uLnTx/>
                <a:uFillTx/>
                <a:latin typeface="微软雅黑" panose="020B0503020204020204" pitchFamily="34" charset="-122"/>
                <a:ea typeface="微软雅黑" panose="020B0503020204020204" pitchFamily="34" charset="-122"/>
                <a:cs typeface="+mn-cs"/>
                <a:sym typeface="+mn-ea"/>
              </a:rPr>
              <a:t>Experiments</a:t>
            </a:r>
            <a:endParaRPr kumimoji="0" lang="en-US" altLang="zh-CN" sz="1800" b="1" i="0" u="none" strike="noStrike" kern="1200" cap="none" spc="0" normalizeH="0" baseline="0" noProof="0" dirty="0" smtClean="0">
              <a:ln>
                <a:noFill/>
              </a:ln>
              <a:solidFill>
                <a:srgbClr val="6D6D6D"/>
              </a:solidFill>
              <a:effectLst/>
              <a:uLnTx/>
              <a:uFillTx/>
              <a:latin typeface="微软雅黑" panose="020B0503020204020204" pitchFamily="34" charset="-122"/>
              <a:ea typeface="微软雅黑" panose="020B0503020204020204" pitchFamily="34" charset="-122"/>
              <a:cs typeface="+mn-cs"/>
              <a:sym typeface="+mn-ea"/>
            </a:endParaRPr>
          </a:p>
        </p:txBody>
      </p:sp>
      <p:sp>
        <p:nvSpPr>
          <p:cNvPr id="14" name="文本框 13">
            <a:hlinkClick r:id="" action="ppaction://noaction"/>
          </p:cNvPr>
          <p:cNvSpPr txBox="1">
            <a:spLocks noChangeArrowheads="1"/>
          </p:cNvSpPr>
          <p:nvPr userDrawn="1"/>
        </p:nvSpPr>
        <p:spPr bwMode="auto">
          <a:xfrm>
            <a:off x="0" y="2284730"/>
            <a:ext cx="179832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a:defRPr>
                <a:solidFill>
                  <a:schemeClr val="tx1"/>
                </a:solidFill>
                <a:latin typeface="Calibri" panose="020F0502020204030204" pitchFamily="34" charset="0"/>
                <a:ea typeface="宋体" panose="02010600030101010101" pitchFamily="2" charset="-122"/>
              </a:defRPr>
            </a:lvl2pPr>
            <a:lvl3pPr>
              <a:defRPr>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1800" b="1" i="0" u="none" strike="noStrike" kern="1200" cap="none" spc="0" normalizeH="0" baseline="0" noProof="0" dirty="0" smtClean="0">
                <a:ln>
                  <a:noFill/>
                </a:ln>
                <a:solidFill>
                  <a:srgbClr val="595959"/>
                </a:solidFill>
                <a:effectLst/>
                <a:uLnTx/>
                <a:uFillTx/>
                <a:latin typeface="微软雅黑" panose="020B0503020204020204" pitchFamily="34" charset="-122"/>
                <a:ea typeface="微软雅黑" panose="020B0503020204020204" pitchFamily="34" charset="-122"/>
                <a:cs typeface="+mn-cs"/>
                <a:sym typeface="+mn-ea"/>
              </a:rPr>
              <a:t>Related work</a:t>
            </a:r>
            <a:endParaRPr kumimoji="0" lang="en-US" altLang="zh-CN" sz="1800" b="1" i="0" u="none" strike="noStrike" kern="1200" cap="none" spc="0" normalizeH="0" baseline="0" noProof="0" dirty="0" smtClean="0">
              <a:ln>
                <a:noFill/>
              </a:ln>
              <a:solidFill>
                <a:srgbClr val="595959"/>
              </a:solidFill>
              <a:effectLst/>
              <a:uLnTx/>
              <a:uFillTx/>
              <a:latin typeface="微软雅黑" panose="020B0503020204020204" pitchFamily="34" charset="-122"/>
              <a:ea typeface="微软雅黑" panose="020B0503020204020204" pitchFamily="34" charset="-122"/>
              <a:cs typeface="+mn-cs"/>
              <a:sym typeface="+mn-ea"/>
            </a:endParaRPr>
          </a:p>
        </p:txBody>
      </p:sp>
    </p:spTree>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第三章">
    <p:bg>
      <p:bgPr>
        <a:blipFill rotWithShape="0">
          <a:blip r:embed="rId2">
            <a:grayscl/>
          </a:blip>
          <a:stretch>
            <a:fillRect/>
          </a:stretch>
        </a:blipFill>
        <a:effectLst/>
      </p:bgPr>
    </p:bg>
    <p:spTree>
      <p:nvGrpSpPr>
        <p:cNvPr id="1" name=""/>
        <p:cNvGrpSpPr/>
        <p:nvPr/>
      </p:nvGrpSpPr>
      <p:grpSpPr>
        <a:xfrm>
          <a:off x="0" y="0"/>
          <a:ext cx="0" cy="0"/>
          <a:chOff x="0" y="0"/>
          <a:chExt cx="0" cy="0"/>
        </a:xfrm>
      </p:grpSpPr>
      <p:graphicFrame>
        <p:nvGraphicFramePr>
          <p:cNvPr id="2" name="表格 1"/>
          <p:cNvGraphicFramePr>
            <a:graphicFrameLocks noGrp="1"/>
          </p:cNvGraphicFramePr>
          <p:nvPr userDrawn="1"/>
        </p:nvGraphicFramePr>
        <p:xfrm>
          <a:off x="0" y="1268413"/>
          <a:ext cx="1692275" cy="4751388"/>
        </p:xfrm>
        <a:graphic>
          <a:graphicData uri="http://schemas.openxmlformats.org/drawingml/2006/table">
            <a:tbl>
              <a:tblPr>
                <a:tableStyleId>{2D5ABB26-0587-4C30-8999-92F81FD0307C}</a:tableStyleId>
              </a:tblPr>
              <a:tblGrid>
                <a:gridCol w="1692275"/>
              </a:tblGrid>
              <a:tr h="791898">
                <a:tc>
                  <a:txBody>
                    <a:bodyPr/>
                    <a:lstStyle/>
                    <a:p>
                      <a:pPr marL="0" algn="ctr" defTabSz="914400" rtl="0" eaLnBrk="1" latinLnBrk="0" hangingPunct="1"/>
                      <a:endParaRPr lang="zh-CN" altLang="en-US" sz="1800" kern="1200" dirty="0">
                        <a:solidFill>
                          <a:schemeClr val="tx1">
                            <a:lumMod val="65000"/>
                            <a:lumOff val="35000"/>
                          </a:schemeClr>
                        </a:solidFill>
                        <a:latin typeface="微软雅黑" panose="020B0503020204020204" pitchFamily="34" charset="-122"/>
                        <a:ea typeface="微软雅黑" panose="020B0503020204020204" pitchFamily="34" charset="-122"/>
                        <a:cs typeface="+mn-cs"/>
                      </a:endParaRPr>
                    </a:p>
                  </a:txBody>
                  <a:tcPr marT="45723" marB="45723"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791898">
                <a:tc>
                  <a:txBody>
                    <a:bodyPr/>
                    <a:lstStyle/>
                    <a:p>
                      <a:pPr algn="ctr"/>
                      <a:endPar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endParaRPr>
                    </a:p>
                  </a:txBody>
                  <a:tcPr marT="45723" marB="45723"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791898">
                <a:tc>
                  <a:txBody>
                    <a:bodyPr/>
                    <a:lstStyle/>
                    <a:p>
                      <a:pPr algn="ctr"/>
                      <a:endPar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endParaRPr>
                    </a:p>
                  </a:txBody>
                  <a:tcPr marT="45723" marB="45723"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791898">
                <a:tc>
                  <a:txBody>
                    <a:bodyPr/>
                    <a:lstStyle/>
                    <a:p>
                      <a:pPr algn="ctr"/>
                      <a:endPar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endParaRPr>
                    </a:p>
                  </a:txBody>
                  <a:tcPr marT="45723" marB="45723"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791898">
                <a:tc>
                  <a:txBody>
                    <a:bodyPr/>
                    <a:lstStyle/>
                    <a:p>
                      <a:pPr algn="ctr" rtl="0" eaLnBrk="1" fontAlgn="base" hangingPunct="1">
                        <a:spcBef>
                          <a:spcPct val="0"/>
                        </a:spcBef>
                        <a:spcAft>
                          <a:spcPct val="0"/>
                        </a:spcAft>
                        <a:buFont typeface="Arial" panose="020B0604020202020204" pitchFamily="34" charset="0"/>
                        <a:buNone/>
                        <a:defRPr/>
                      </a:pPr>
                      <a:endParaRPr lang="zh-CN" altLang="en-US" sz="1800" b="1" kern="1200" dirty="0">
                        <a:solidFill>
                          <a:srgbClr val="6D6D6D"/>
                        </a:solidFill>
                        <a:latin typeface="微软雅黑" panose="020B0503020204020204" pitchFamily="34" charset="-122"/>
                        <a:ea typeface="微软雅黑" panose="020B0503020204020204" pitchFamily="34" charset="-122"/>
                        <a:cs typeface="+mn-cs"/>
                      </a:endParaRPr>
                    </a:p>
                  </a:txBody>
                  <a:tcPr marT="45723" marB="45723"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791898">
                <a:tc>
                  <a:txBody>
                    <a:bodyPr/>
                    <a:lstStyle/>
                    <a:p>
                      <a:pPr algn="ctr"/>
                      <a:endPar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endParaRPr>
                    </a:p>
                  </a:txBody>
                  <a:tcPr marT="45723" marB="45723"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noFill/>
                      <a:prstDash val="solid"/>
                      <a:round/>
                      <a:headEnd type="none" w="med" len="med"/>
                      <a:tailEnd type="none" w="med" len="med"/>
                    </a:lnB>
                  </a:tcPr>
                </a:tc>
              </a:tr>
            </a:tbl>
          </a:graphicData>
        </a:graphic>
      </p:graphicFrame>
      <p:cxnSp>
        <p:nvCxnSpPr>
          <p:cNvPr id="3" name="直接连接符 2"/>
          <p:cNvCxnSpPr/>
          <p:nvPr userDrawn="1"/>
        </p:nvCxnSpPr>
        <p:spPr>
          <a:xfrm>
            <a:off x="1692275" y="0"/>
            <a:ext cx="0" cy="687387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userDrawn="1"/>
        </p:nvCxnSpPr>
        <p:spPr>
          <a:xfrm flipH="1">
            <a:off x="1692275" y="1265238"/>
            <a:ext cx="10501313"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10" name="组合 9"/>
          <p:cNvGrpSpPr/>
          <p:nvPr userDrawn="1"/>
        </p:nvGrpSpPr>
        <p:grpSpPr>
          <a:xfrm>
            <a:off x="0" y="3644265"/>
            <a:ext cx="1690370" cy="881380"/>
            <a:chOff x="4055" y="4643"/>
            <a:chExt cx="2662" cy="1388"/>
          </a:xfrm>
        </p:grpSpPr>
        <p:sp>
          <p:nvSpPr>
            <p:cNvPr id="5" name="矩形 4">
              <a:hlinkClick r:id="" action="ppaction://noaction"/>
            </p:cNvPr>
            <p:cNvSpPr/>
            <p:nvPr userDrawn="1"/>
          </p:nvSpPr>
          <p:spPr>
            <a:xfrm>
              <a:off x="4055" y="4643"/>
              <a:ext cx="2663" cy="1240"/>
            </a:xfrm>
            <a:prstGeom prst="rect">
              <a:avLst/>
            </a:prstGeom>
            <a:solidFill>
              <a:srgbClr val="0076A3"/>
            </a:solidFill>
            <a:ln>
              <a:noFill/>
            </a:ln>
            <a:effectLst>
              <a:outerShdw blurRad="50800" dist="50800" dir="5400000" algn="ctr" rotWithShape="0">
                <a:srgbClr val="000000">
                  <a:alpha val="0"/>
                </a:s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 typeface="Arial" panose="020B0604020202020204" pitchFamily="34" charset="0"/>
                <a:buNone/>
                <a:defRPr/>
              </a:pPr>
              <a:r>
                <a:rPr lang="zh-CN" altLang="en-US" sz="1800" b="1">
                  <a:ln>
                    <a:noFill/>
                  </a:ln>
                  <a:effectLst/>
                  <a:uLnTx/>
                  <a:uFillTx/>
                  <a:latin typeface="微软雅黑" panose="020B0503020204020204" pitchFamily="34" charset="-122"/>
                  <a:ea typeface="微软雅黑" panose="020B0503020204020204" pitchFamily="34" charset="-122"/>
                  <a:sym typeface="+mn-ea"/>
                </a:rPr>
                <a:t>Experiments</a:t>
              </a:r>
              <a:endParaRPr kumimoji="0" lang="zh-CN" altLang="en-US" sz="1800" b="1" i="0" u="none" strike="noStrike" kern="1200" cap="none" spc="0" normalizeH="0" baseline="0">
                <a:ln>
                  <a:noFill/>
                </a:ln>
                <a:effectLst/>
                <a:uLnTx/>
                <a:uFillTx/>
                <a:latin typeface="微软雅黑" panose="020B0503020204020204" pitchFamily="34" charset="-122"/>
                <a:ea typeface="微软雅黑" panose="020B0503020204020204" pitchFamily="34" charset="-122"/>
                <a:cs typeface="+mn-cs"/>
                <a:sym typeface="+mn-ea"/>
              </a:endParaRPr>
            </a:p>
            <a:p>
              <a:pPr marL="0" marR="0" lvl="0" indent="0" algn="ctr"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lang="zh-CN" altLang="en-US" sz="1800" b="1">
                <a:ln>
                  <a:noFill/>
                </a:ln>
                <a:effectLst/>
                <a:uLnTx/>
                <a:uFillTx/>
                <a:latin typeface="微软雅黑" panose="020B0503020204020204" pitchFamily="34" charset="-122"/>
                <a:ea typeface="微软雅黑" panose="020B0503020204020204" pitchFamily="34" charset="-122"/>
                <a:sym typeface="+mn-ea"/>
              </a:endParaRPr>
            </a:p>
          </p:txBody>
        </p:sp>
        <p:sp>
          <p:nvSpPr>
            <p:cNvPr id="6" name="流程图: 合并 5"/>
            <p:cNvSpPr/>
            <p:nvPr userDrawn="1"/>
          </p:nvSpPr>
          <p:spPr>
            <a:xfrm>
              <a:off x="5294" y="5883"/>
              <a:ext cx="185" cy="148"/>
            </a:xfrm>
            <a:prstGeom prst="flowChartMerg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grpSp>
      <p:sp>
        <p:nvSpPr>
          <p:cNvPr id="7" name="文本框 32"/>
          <p:cNvSpPr txBox="1">
            <a:spLocks noChangeArrowheads="1"/>
          </p:cNvSpPr>
          <p:nvPr userDrawn="1"/>
        </p:nvSpPr>
        <p:spPr bwMode="auto">
          <a:xfrm>
            <a:off x="-69850" y="6572250"/>
            <a:ext cx="270351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a:defRPr>
                <a:solidFill>
                  <a:schemeClr val="tx1"/>
                </a:solidFill>
                <a:latin typeface="Calibri" panose="020F0502020204030204" pitchFamily="34" charset="0"/>
                <a:ea typeface="宋体" panose="02010600030101010101" pitchFamily="2" charset="-122"/>
              </a:defRPr>
            </a:lvl2pPr>
            <a:lvl3pPr>
              <a:defRPr>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1600" b="0" i="0" u="none" strike="noStrike" kern="1200" cap="none" spc="0" normalizeH="0" baseline="0" noProof="0" dirty="0" smtClean="0">
                <a:ln>
                  <a:noFill/>
                </a:ln>
                <a:solidFill>
                  <a:srgbClr val="0076A3"/>
                </a:solidFill>
                <a:effectLst/>
                <a:uLnTx/>
                <a:uFillTx/>
                <a:latin typeface="Harlow Solid Italic" panose="04030604020F02020D02" pitchFamily="82" charset="0"/>
                <a:ea typeface="微软雅黑" panose="020B0503020204020204" pitchFamily="34" charset="-122"/>
                <a:cs typeface="Aharoni" panose="02010803020104030203" pitchFamily="2" charset="-79"/>
                <a:sym typeface="Arial" panose="020B0604020202020204" pitchFamily="34" charset="0"/>
              </a:rPr>
              <a:t>www.mlda.swu.edu.cn</a:t>
            </a:r>
            <a:endParaRPr kumimoji="0" lang="en-US" altLang="zh-CN" sz="1600" b="0" i="0" u="none" strike="noStrike" kern="1200" cap="none" spc="0" normalizeH="0" baseline="0" noProof="0" dirty="0" smtClean="0">
              <a:ln>
                <a:noFill/>
              </a:ln>
              <a:solidFill>
                <a:srgbClr val="0076A3"/>
              </a:solidFill>
              <a:effectLst/>
              <a:uLnTx/>
              <a:uFillTx/>
              <a:latin typeface="Harlow Solid Italic" panose="04030604020F02020D02" pitchFamily="82" charset="0"/>
              <a:ea typeface="微软雅黑" panose="020B0503020204020204" pitchFamily="34" charset="-122"/>
              <a:cs typeface="Aharoni" panose="02010803020104030203" pitchFamily="2" charset="-79"/>
              <a:sym typeface="Arial" panose="020B0604020202020204" pitchFamily="34" charset="0"/>
            </a:endParaRPr>
          </a:p>
        </p:txBody>
      </p:sp>
      <p:pic>
        <p:nvPicPr>
          <p:cNvPr id="4118" name="图片 19" descr="icon11"/>
          <p:cNvPicPr>
            <a:picLocks noChangeAspect="1"/>
          </p:cNvPicPr>
          <p:nvPr userDrawn="1"/>
        </p:nvPicPr>
        <p:blipFill>
          <a:blip r:embed="rId3"/>
          <a:stretch>
            <a:fillRect/>
          </a:stretch>
        </p:blipFill>
        <p:spPr>
          <a:xfrm>
            <a:off x="279400" y="14288"/>
            <a:ext cx="1060450" cy="1147762"/>
          </a:xfrm>
          <a:prstGeom prst="rect">
            <a:avLst/>
          </a:prstGeom>
          <a:noFill/>
          <a:ln w="9525">
            <a:noFill/>
          </a:ln>
        </p:spPr>
      </p:pic>
      <p:sp>
        <p:nvSpPr>
          <p:cNvPr id="13" name="文本框 12"/>
          <p:cNvSpPr txBox="1">
            <a:spLocks noChangeArrowheads="1"/>
          </p:cNvSpPr>
          <p:nvPr userDrawn="1"/>
        </p:nvSpPr>
        <p:spPr bwMode="auto">
          <a:xfrm>
            <a:off x="-44450" y="1023938"/>
            <a:ext cx="1679575" cy="198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p>
            <a:pPr lvl="0"/>
            <a:r>
              <a:rPr lang="en-US" altLang="zh-CN" sz="700" i="1" dirty="0">
                <a:solidFill>
                  <a:schemeClr val="accent2">
                    <a:lumMod val="75000"/>
                  </a:schemeClr>
                </a:solidFill>
                <a:latin typeface="Cambria Math" panose="02040503050406030204" pitchFamily="18" charset="0"/>
                <a:ea typeface="Times New Roman" panose="02020603050405020304" pitchFamily="18" charset="0"/>
                <a:cs typeface="Cambria Math" panose="02040503050406030204" pitchFamily="18" charset="0"/>
              </a:rPr>
              <a:t>Machine Leaning and Data Analysis Lab</a:t>
            </a:r>
            <a:endParaRPr lang="en-US" altLang="zh-CN" sz="700" i="1" dirty="0">
              <a:solidFill>
                <a:schemeClr val="accent2">
                  <a:lumMod val="75000"/>
                </a:schemeClr>
              </a:solidFill>
              <a:latin typeface="Cambria Math" panose="02040503050406030204" pitchFamily="18" charset="0"/>
              <a:ea typeface="Cambria Math" panose="02040503050406030204" pitchFamily="18" charset="0"/>
              <a:cs typeface="Cambria Math" panose="02040503050406030204" pitchFamily="18" charset="0"/>
            </a:endParaRPr>
          </a:p>
        </p:txBody>
      </p:sp>
      <p:sp>
        <p:nvSpPr>
          <p:cNvPr id="14" name="矩形 13"/>
          <p:cNvSpPr>
            <a:spLocks noChangeArrowheads="1"/>
          </p:cNvSpPr>
          <p:nvPr userDrawn="1"/>
        </p:nvSpPr>
        <p:spPr bwMode="auto">
          <a:xfrm>
            <a:off x="207963" y="3034030"/>
            <a:ext cx="128397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lang="en-US" altLang="zh-CN" sz="1800" b="1" smtClean="0">
                <a:ln>
                  <a:noFill/>
                </a:ln>
                <a:solidFill>
                  <a:srgbClr val="6D6D6D"/>
                </a:solidFill>
                <a:effectLst/>
                <a:uLnTx/>
                <a:uFillTx/>
                <a:latin typeface="微软雅黑" panose="020B0503020204020204" pitchFamily="34" charset="-122"/>
                <a:ea typeface="微软雅黑" panose="020B0503020204020204" pitchFamily="34" charset="-122"/>
                <a:sym typeface="+mn-ea"/>
              </a:rPr>
              <a:t>DeepM4L</a:t>
            </a:r>
            <a:endParaRPr lang="en-US" altLang="zh-CN" sz="1800" b="1" smtClean="0">
              <a:ln>
                <a:noFill/>
              </a:ln>
              <a:solidFill>
                <a:srgbClr val="6D6D6D"/>
              </a:solidFill>
              <a:effectLst/>
              <a:uLnTx/>
              <a:uFillTx/>
              <a:latin typeface="微软雅黑" panose="020B0503020204020204" pitchFamily="34" charset="-122"/>
              <a:ea typeface="微软雅黑" panose="020B0503020204020204" pitchFamily="34" charset="-122"/>
              <a:sym typeface="+mn-ea"/>
            </a:endParaRPr>
          </a:p>
        </p:txBody>
      </p:sp>
      <p:sp>
        <p:nvSpPr>
          <p:cNvPr id="11" name="文本框 2">
            <a:hlinkClick r:id="" action="ppaction://noaction"/>
          </p:cNvPr>
          <p:cNvSpPr txBox="1">
            <a:spLocks noChangeArrowheads="1"/>
          </p:cNvSpPr>
          <p:nvPr userDrawn="1"/>
        </p:nvSpPr>
        <p:spPr bwMode="auto">
          <a:xfrm>
            <a:off x="1270" y="1347470"/>
            <a:ext cx="163449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1800" b="1" i="0" u="none" strike="noStrike" kern="1200" cap="none" spc="0" normalizeH="0" baseline="0" noProof="0" dirty="0" smtClean="0">
                <a:ln>
                  <a:noFill/>
                </a:ln>
                <a:solidFill>
                  <a:srgbClr val="595959"/>
                </a:solidFill>
                <a:effectLst/>
                <a:uLnTx/>
                <a:uFillTx/>
                <a:latin typeface="微软雅黑" panose="020B0503020204020204" pitchFamily="34" charset="-122"/>
                <a:ea typeface="微软雅黑" panose="020B0503020204020204" pitchFamily="34" charset="-122"/>
                <a:cs typeface="+mn-cs"/>
                <a:sym typeface="+mn-ea"/>
              </a:rPr>
              <a:t>Background</a:t>
            </a:r>
            <a:endParaRPr kumimoji="0" lang="en-US" altLang="zh-CN" sz="1800" b="1" i="0" u="none" strike="noStrike" kern="1200" cap="none" spc="0" normalizeH="0" baseline="0" noProof="0" dirty="0" smtClean="0">
              <a:ln>
                <a:noFill/>
              </a:ln>
              <a:solidFill>
                <a:srgbClr val="595959"/>
              </a:solidFill>
              <a:effectLst/>
              <a:uLnTx/>
              <a:uFillTx/>
              <a:latin typeface="微软雅黑" panose="020B0503020204020204" pitchFamily="34" charset="-122"/>
              <a:ea typeface="微软雅黑" panose="020B0503020204020204" pitchFamily="34" charset="-122"/>
              <a:cs typeface="+mn-cs"/>
              <a:sym typeface="+mn-ea"/>
            </a:endParaRPr>
          </a:p>
        </p:txBody>
      </p:sp>
      <p:sp>
        <p:nvSpPr>
          <p:cNvPr id="12" name="文本框 11">
            <a:hlinkClick r:id="" action="ppaction://noaction"/>
          </p:cNvPr>
          <p:cNvSpPr txBox="1">
            <a:spLocks noChangeArrowheads="1"/>
          </p:cNvSpPr>
          <p:nvPr userDrawn="1"/>
        </p:nvSpPr>
        <p:spPr bwMode="auto">
          <a:xfrm>
            <a:off x="0" y="2284730"/>
            <a:ext cx="179832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a:defRPr>
                <a:solidFill>
                  <a:schemeClr val="tx1"/>
                </a:solidFill>
                <a:latin typeface="Calibri" panose="020F0502020204030204" pitchFamily="34" charset="0"/>
                <a:ea typeface="宋体" panose="02010600030101010101" pitchFamily="2" charset="-122"/>
              </a:defRPr>
            </a:lvl2pPr>
            <a:lvl3pPr>
              <a:defRPr>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1800" b="1" i="0" u="none" strike="noStrike" kern="1200" cap="none" spc="0" normalizeH="0" baseline="0" noProof="0" dirty="0" smtClean="0">
                <a:ln>
                  <a:noFill/>
                </a:ln>
                <a:solidFill>
                  <a:srgbClr val="595959"/>
                </a:solidFill>
                <a:effectLst/>
                <a:uLnTx/>
                <a:uFillTx/>
                <a:latin typeface="微软雅黑" panose="020B0503020204020204" pitchFamily="34" charset="-122"/>
                <a:ea typeface="微软雅黑" panose="020B0503020204020204" pitchFamily="34" charset="-122"/>
                <a:cs typeface="+mn-cs"/>
                <a:sym typeface="+mn-ea"/>
              </a:rPr>
              <a:t>Related work</a:t>
            </a:r>
            <a:endParaRPr kumimoji="0" lang="en-US" altLang="zh-CN" sz="1800" b="1" i="0" u="none" strike="noStrike" kern="1200" cap="none" spc="0" normalizeH="0" baseline="0" noProof="0" dirty="0" smtClean="0">
              <a:ln>
                <a:noFill/>
              </a:ln>
              <a:solidFill>
                <a:srgbClr val="595959"/>
              </a:solidFill>
              <a:effectLst/>
              <a:uLnTx/>
              <a:uFillTx/>
              <a:latin typeface="微软雅黑" panose="020B0503020204020204" pitchFamily="34" charset="-122"/>
              <a:ea typeface="微软雅黑" panose="020B0503020204020204" pitchFamily="34" charset="-122"/>
              <a:cs typeface="+mn-cs"/>
              <a:sym typeface="+mn-ea"/>
            </a:endParaRPr>
          </a:p>
        </p:txBody>
      </p:sp>
    </p:spTree>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自定义版式">
    <p:bg>
      <p:bgPr>
        <a:blipFill rotWithShape="0">
          <a:blip r:embed="rId2">
            <a:grayscl/>
          </a:blip>
          <a:stretch>
            <a:fillRect/>
          </a:stretch>
        </a:blipFill>
        <a:effectLst/>
      </p:bgPr>
    </p:bg>
    <p:spTree>
      <p:nvGrpSpPr>
        <p:cNvPr id="1" name=""/>
        <p:cNvGrpSpPr/>
        <p:nvPr/>
      </p:nvGrpSpPr>
      <p:grpSpPr>
        <a:xfrm>
          <a:off x="0" y="0"/>
          <a:ext cx="0" cy="0"/>
          <a:chOff x="0" y="0"/>
          <a:chExt cx="0" cy="0"/>
        </a:xfrm>
      </p:grpSpPr>
      <p:sp>
        <p:nvSpPr>
          <p:cNvPr id="2" name="文本框 32"/>
          <p:cNvSpPr txBox="1">
            <a:spLocks noChangeArrowheads="1"/>
          </p:cNvSpPr>
          <p:nvPr/>
        </p:nvSpPr>
        <p:spPr bwMode="auto">
          <a:xfrm>
            <a:off x="-69850" y="6572250"/>
            <a:ext cx="270351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a:defRPr>
                <a:solidFill>
                  <a:schemeClr val="tx1"/>
                </a:solidFill>
                <a:latin typeface="Calibri" panose="020F0502020204030204" pitchFamily="34" charset="0"/>
                <a:ea typeface="宋体" panose="02010600030101010101" pitchFamily="2" charset="-122"/>
              </a:defRPr>
            </a:lvl2pPr>
            <a:lvl3pPr>
              <a:defRPr>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1600" b="0" i="0" u="none" strike="noStrike" kern="1200" cap="none" spc="0" normalizeH="0" baseline="0" noProof="0" dirty="0" smtClean="0">
                <a:ln>
                  <a:noFill/>
                </a:ln>
                <a:solidFill>
                  <a:srgbClr val="0076A3"/>
                </a:solidFill>
                <a:effectLst/>
                <a:uLnTx/>
                <a:uFillTx/>
                <a:latin typeface="Harlow Solid Italic" panose="04030604020F02020D02" pitchFamily="82" charset="0"/>
                <a:ea typeface="微软雅黑" panose="020B0503020204020204" pitchFamily="34" charset="-122"/>
                <a:cs typeface="Aharoni" panose="02010803020104030203" pitchFamily="2" charset="-79"/>
                <a:sym typeface="Arial" panose="020B0604020202020204" pitchFamily="34" charset="0"/>
              </a:rPr>
              <a:t>www.mlda.swu.edu.cn</a:t>
            </a:r>
            <a:endParaRPr kumimoji="0" lang="en-US" altLang="zh-CN" sz="1600" b="0" i="0" u="none" strike="noStrike" kern="1200" cap="none" spc="0" normalizeH="0" baseline="0" noProof="0" dirty="0" smtClean="0">
              <a:ln>
                <a:noFill/>
              </a:ln>
              <a:solidFill>
                <a:srgbClr val="0076A3"/>
              </a:solidFill>
              <a:effectLst/>
              <a:uLnTx/>
              <a:uFillTx/>
              <a:latin typeface="Harlow Solid Italic" panose="04030604020F02020D02" pitchFamily="82" charset="0"/>
              <a:ea typeface="微软雅黑" panose="020B0503020204020204" pitchFamily="34" charset="-122"/>
              <a:cs typeface="Aharoni" panose="02010803020104030203" pitchFamily="2" charset="-79"/>
              <a:sym typeface="Arial" panose="020B0604020202020204" pitchFamily="34" charset="0"/>
            </a:endParaRPr>
          </a:p>
        </p:txBody>
      </p:sp>
    </p:spTree>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lvl1pPr>
              <a:defRPr>
                <a:ea typeface="Times New Roman" panose="02020603050405020304" pitchFamily="18" charset="0"/>
              </a:defRPr>
            </a:lvl1p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lvl1pPr>
              <a:defRPr>
                <a:ea typeface="Times New Roman" panose="02020603050405020304" pitchFamily="18" charset="0"/>
              </a:defRPr>
            </a:lvl1p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lvl1pPr>
              <a:defRPr>
                <a:ea typeface="Times New Roman" panose="02020603050405020304" pitchFamily="18" charset="0"/>
              </a:defRPr>
            </a:lvl1pPr>
          </a:lstStyle>
          <a:p>
            <a:fld id="{E077DA78-E013-4A8C-AD75-63A150561B10}"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第一章">
    <p:bg>
      <p:bgPr>
        <a:blipFill rotWithShape="0">
          <a:blip r:embed="rId2">
            <a:grayscl/>
          </a:blip>
          <a:stretch>
            <a:fillRect/>
          </a:stretch>
        </a:blipFill>
        <a:effectLst/>
      </p:bgPr>
    </p:bg>
    <p:spTree>
      <p:nvGrpSpPr>
        <p:cNvPr id="1" name=""/>
        <p:cNvGrpSpPr/>
        <p:nvPr/>
      </p:nvGrpSpPr>
      <p:grpSpPr>
        <a:xfrm>
          <a:off x="0" y="0"/>
          <a:ext cx="0" cy="0"/>
          <a:chOff x="0" y="0"/>
          <a:chExt cx="0" cy="0"/>
        </a:xfrm>
      </p:grpSpPr>
      <p:graphicFrame>
        <p:nvGraphicFramePr>
          <p:cNvPr id="2" name="表格 1"/>
          <p:cNvGraphicFramePr>
            <a:graphicFrameLocks noGrp="1"/>
          </p:cNvGraphicFramePr>
          <p:nvPr userDrawn="1"/>
        </p:nvGraphicFramePr>
        <p:xfrm>
          <a:off x="0" y="1268413"/>
          <a:ext cx="1692275" cy="4751388"/>
        </p:xfrm>
        <a:graphic>
          <a:graphicData uri="http://schemas.openxmlformats.org/drawingml/2006/table">
            <a:tbl>
              <a:tblPr>
                <a:tableStyleId>{2D5ABB26-0587-4C30-8999-92F81FD0307C}</a:tableStyleId>
              </a:tblPr>
              <a:tblGrid>
                <a:gridCol w="1692275"/>
              </a:tblGrid>
              <a:tr h="791820">
                <a:tc>
                  <a:txBody>
                    <a:bodyPr/>
                    <a:lstStyle/>
                    <a:p>
                      <a:pPr algn="ctr"/>
                      <a:endParaRPr lang="zh-CN" altLang="en-US" sz="1800" dirty="0">
                        <a:ea typeface="微软雅黑" panose="020B0503020204020204" pitchFamily="34" charset="-122"/>
                      </a:endParaRPr>
                    </a:p>
                  </a:txBody>
                  <a:tcPr marL="91474" marR="91474" marT="45719" marB="4571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791820">
                <a:tc>
                  <a:txBody>
                    <a:bodyPr/>
                    <a:lstStyle/>
                    <a:p>
                      <a:pPr algn="ctr"/>
                      <a:endPar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endParaRPr>
                    </a:p>
                  </a:txBody>
                  <a:tcPr marL="91474" marR="91474" marT="45719" marB="4571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791820">
                <a:tc>
                  <a:txBody>
                    <a:bodyPr/>
                    <a:lstStyle/>
                    <a:p>
                      <a:pPr algn="ctr"/>
                      <a:endPar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endParaRPr>
                    </a:p>
                  </a:txBody>
                  <a:tcPr marL="91474" marR="91474" marT="45719" marB="4571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791975">
                <a:tc>
                  <a:txBody>
                    <a:bodyPr/>
                    <a:lstStyle/>
                    <a:p>
                      <a:pPr algn="ctr"/>
                      <a:endPar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endParaRPr>
                    </a:p>
                  </a:txBody>
                  <a:tcPr marL="91474" marR="91474" marT="45719" marB="4571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791975">
                <a:tc>
                  <a:txBody>
                    <a:bodyPr/>
                    <a:lstStyle/>
                    <a:p>
                      <a:pPr algn="ctr" rtl="0" eaLnBrk="1" fontAlgn="base" hangingPunct="1">
                        <a:spcBef>
                          <a:spcPct val="0"/>
                        </a:spcBef>
                        <a:spcAft>
                          <a:spcPct val="0"/>
                        </a:spcAft>
                        <a:buFont typeface="Arial" panose="020B0604020202020204" pitchFamily="34" charset="0"/>
                        <a:buNone/>
                        <a:defRPr/>
                      </a:pPr>
                      <a:endParaRPr lang="zh-CN" altLang="en-US" sz="1800" b="1" kern="1200" dirty="0">
                        <a:solidFill>
                          <a:srgbClr val="6D6D6D"/>
                        </a:solidFill>
                        <a:latin typeface="微软雅黑" panose="020B0503020204020204" pitchFamily="34" charset="-122"/>
                        <a:ea typeface="微软雅黑" panose="020B0503020204020204" pitchFamily="34" charset="-122"/>
                        <a:cs typeface="+mn-cs"/>
                      </a:endParaRPr>
                    </a:p>
                  </a:txBody>
                  <a:tcPr marL="91474" marR="91474" marT="45719" marB="4571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791975">
                <a:tc>
                  <a:txBody>
                    <a:bodyPr/>
                    <a:lstStyle/>
                    <a:p>
                      <a:pPr algn="ctr"/>
                      <a:endPar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endParaRPr>
                    </a:p>
                  </a:txBody>
                  <a:tcPr marL="91474" marR="91474" marT="45719" marB="4571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noFill/>
                      <a:prstDash val="solid"/>
                      <a:round/>
                      <a:headEnd type="none" w="med" len="med"/>
                      <a:tailEnd type="none" w="med" len="med"/>
                    </a:lnB>
                  </a:tcPr>
                </a:tc>
              </a:tr>
            </a:tbl>
          </a:graphicData>
        </a:graphic>
      </p:graphicFrame>
      <p:cxnSp>
        <p:nvCxnSpPr>
          <p:cNvPr id="3" name="直接连接符 2"/>
          <p:cNvCxnSpPr/>
          <p:nvPr userDrawn="1"/>
        </p:nvCxnSpPr>
        <p:spPr>
          <a:xfrm flipH="1">
            <a:off x="1677988" y="0"/>
            <a:ext cx="14288" cy="6964363"/>
          </a:xfrm>
          <a:prstGeom prst="line">
            <a:avLst/>
          </a:prstGeom>
          <a:ln w="12700" cmpd="sng">
            <a:solidFill>
              <a:schemeClr val="bg1">
                <a:lumMod val="7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userDrawn="1"/>
        </p:nvCxnSpPr>
        <p:spPr>
          <a:xfrm flipH="1">
            <a:off x="1692275" y="1265238"/>
            <a:ext cx="10501313"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矩形 4">
            <a:hlinkClick r:id="" action="ppaction://noaction"/>
          </p:cNvPr>
          <p:cNvSpPr/>
          <p:nvPr userDrawn="1"/>
        </p:nvSpPr>
        <p:spPr>
          <a:xfrm>
            <a:off x="-1587" y="1273175"/>
            <a:ext cx="1690688" cy="787400"/>
          </a:xfrm>
          <a:prstGeom prst="rect">
            <a:avLst/>
          </a:prstGeom>
          <a:solidFill>
            <a:srgbClr val="0076A3"/>
          </a:solidFill>
          <a:ln>
            <a:noFill/>
          </a:ln>
          <a:effectLst>
            <a:outerShdw blurRad="50800" dist="50800" dir="5400000" algn="ctr" rotWithShape="0">
              <a:srgbClr val="000000">
                <a:alpha val="0"/>
              </a:s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 typeface="Arial" panose="020B0604020202020204" pitchFamily="34" charset="0"/>
              <a:buNone/>
              <a:defRPr/>
            </a:pPr>
            <a:r>
              <a:rPr kumimoji="0" lang="zh-CN" altLang="en-US" sz="1800" b="1" i="0" u="none" strike="noStrike" kern="1200" cap="none" spc="0" normalizeH="0" baseline="0" noProof="1">
                <a:ln>
                  <a:noFill/>
                </a:ln>
                <a:solidFill>
                  <a:schemeClr val="lt1"/>
                </a:solidFill>
                <a:effectLst/>
                <a:uLnTx/>
                <a:uFillTx/>
                <a:latin typeface="微软雅黑" panose="020B0503020204020204" pitchFamily="34" charset="-122"/>
                <a:ea typeface="微软雅黑" panose="020B0503020204020204" pitchFamily="34" charset="-122"/>
                <a:cs typeface="+mn-cs"/>
                <a:sym typeface="+mn-ea"/>
              </a:rPr>
              <a:t>背景介绍</a:t>
            </a:r>
            <a:endParaRPr kumimoji="0" lang="zh-CN" altLang="en-US" sz="1800" b="1" i="0" u="none" strike="noStrike" kern="1200" cap="none" spc="0" normalizeH="0" baseline="0" noProof="1">
              <a:ln>
                <a:noFill/>
              </a:ln>
              <a:solidFill>
                <a:schemeClr val="lt1"/>
              </a:solidFill>
              <a:effectLst/>
              <a:uLnTx/>
              <a:uFillTx/>
              <a:latin typeface="微软雅黑" panose="020B0503020204020204" pitchFamily="34" charset="-122"/>
              <a:ea typeface="微软雅黑" panose="020B0503020204020204" pitchFamily="34" charset="-122"/>
              <a:cs typeface="+mn-cs"/>
              <a:sym typeface="+mn-ea"/>
            </a:endParaRPr>
          </a:p>
        </p:txBody>
      </p:sp>
      <p:sp>
        <p:nvSpPr>
          <p:cNvPr id="6" name="流程图: 合并 5"/>
          <p:cNvSpPr/>
          <p:nvPr userDrawn="1"/>
        </p:nvSpPr>
        <p:spPr>
          <a:xfrm>
            <a:off x="779463" y="2060575"/>
            <a:ext cx="117475" cy="93663"/>
          </a:xfrm>
          <a:prstGeom prst="flowChartMerg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sp>
        <p:nvSpPr>
          <p:cNvPr id="7" name="文本框 32"/>
          <p:cNvSpPr txBox="1">
            <a:spLocks noChangeArrowheads="1"/>
          </p:cNvSpPr>
          <p:nvPr userDrawn="1"/>
        </p:nvSpPr>
        <p:spPr bwMode="auto">
          <a:xfrm>
            <a:off x="-69850" y="6572250"/>
            <a:ext cx="270351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a:defRPr>
                <a:solidFill>
                  <a:schemeClr val="tx1"/>
                </a:solidFill>
                <a:latin typeface="Calibri" panose="020F0502020204030204" pitchFamily="34" charset="0"/>
                <a:ea typeface="宋体" panose="02010600030101010101" pitchFamily="2" charset="-122"/>
              </a:defRPr>
            </a:lvl2pPr>
            <a:lvl3pPr>
              <a:defRPr>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1600" b="0" i="0" u="none" strike="noStrike" kern="1200" cap="none" spc="0" normalizeH="0" baseline="0" noProof="0" dirty="0" smtClean="0">
                <a:ln>
                  <a:noFill/>
                </a:ln>
                <a:solidFill>
                  <a:srgbClr val="0076A3"/>
                </a:solidFill>
                <a:effectLst/>
                <a:uLnTx/>
                <a:uFillTx/>
                <a:latin typeface="Harlow Solid Italic" panose="04030604020F02020D02" pitchFamily="82" charset="0"/>
                <a:ea typeface="微软雅黑" panose="020B0503020204020204" pitchFamily="34" charset="-122"/>
                <a:cs typeface="Aharoni" panose="02010803020104030203" pitchFamily="2" charset="-79"/>
                <a:sym typeface="Arial" panose="020B0604020202020204" pitchFamily="34" charset="0"/>
              </a:rPr>
              <a:t>www.mlda.swu.edu.cn</a:t>
            </a:r>
            <a:endParaRPr kumimoji="0" lang="en-US" altLang="zh-CN" sz="1600" b="0" i="0" u="none" strike="noStrike" kern="1200" cap="none" spc="0" normalizeH="0" baseline="0" noProof="0" dirty="0" smtClean="0">
              <a:ln>
                <a:noFill/>
              </a:ln>
              <a:solidFill>
                <a:srgbClr val="0076A3"/>
              </a:solidFill>
              <a:effectLst/>
              <a:uLnTx/>
              <a:uFillTx/>
              <a:latin typeface="Harlow Solid Italic" panose="04030604020F02020D02" pitchFamily="82" charset="0"/>
              <a:ea typeface="微软雅黑" panose="020B0503020204020204" pitchFamily="34" charset="-122"/>
              <a:cs typeface="Aharoni" panose="02010803020104030203" pitchFamily="2" charset="-79"/>
              <a:sym typeface="Arial" panose="020B0604020202020204" pitchFamily="34" charset="0"/>
            </a:endParaRPr>
          </a:p>
        </p:txBody>
      </p:sp>
      <p:sp>
        <p:nvSpPr>
          <p:cNvPr id="8" name="文本框 7">
            <a:hlinkClick r:id="" action="ppaction://noaction"/>
          </p:cNvPr>
          <p:cNvSpPr txBox="1">
            <a:spLocks noChangeArrowheads="1"/>
          </p:cNvSpPr>
          <p:nvPr userDrawn="1"/>
        </p:nvSpPr>
        <p:spPr bwMode="auto">
          <a:xfrm>
            <a:off x="293688" y="2284413"/>
            <a:ext cx="11271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a:defRPr>
                <a:solidFill>
                  <a:schemeClr val="tx1"/>
                </a:solidFill>
                <a:latin typeface="Calibri" panose="020F0502020204030204" pitchFamily="34" charset="0"/>
                <a:ea typeface="宋体" panose="02010600030101010101" pitchFamily="2" charset="-122"/>
              </a:defRPr>
            </a:lvl2pPr>
            <a:lvl3pPr>
              <a:defRPr>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1800" b="1" i="0" u="none" strike="noStrike" kern="1200" cap="none" spc="0" normalizeH="0" baseline="0" noProof="0" dirty="0" smtClean="0">
                <a:ln>
                  <a:noFill/>
                </a:ln>
                <a:solidFill>
                  <a:srgbClr val="595959"/>
                </a:solidFill>
                <a:effectLst/>
                <a:uLnTx/>
                <a:uFillTx/>
                <a:latin typeface="微软雅黑" panose="020B0503020204020204" pitchFamily="34" charset="-122"/>
                <a:ea typeface="微软雅黑" panose="020B0503020204020204" pitchFamily="34" charset="-122"/>
                <a:cs typeface="+mn-cs"/>
                <a:sym typeface="+mn-ea"/>
              </a:rPr>
              <a:t>相关</a:t>
            </a:r>
            <a:r>
              <a:rPr kumimoji="0" lang="zh-CN" altLang="en-US" sz="1800" b="1" i="0" u="none" strike="noStrike" kern="1200" cap="none" spc="0" normalizeH="0" baseline="0" noProof="0" dirty="0" smtClean="0">
                <a:ln>
                  <a:noFill/>
                </a:ln>
                <a:solidFill>
                  <a:srgbClr val="595959"/>
                </a:solidFill>
                <a:effectLst/>
                <a:uLnTx/>
                <a:uFillTx/>
                <a:latin typeface="微软雅黑" panose="020B0503020204020204" pitchFamily="34" charset="-122"/>
                <a:ea typeface="微软雅黑" panose="020B0503020204020204" pitchFamily="34" charset="-122"/>
                <a:cs typeface="+mn-cs"/>
                <a:sym typeface="+mn-ea"/>
              </a:rPr>
              <a:t>工作</a:t>
            </a:r>
            <a:endParaRPr kumimoji="0" lang="zh-CN" altLang="en-US" sz="1800" b="1" i="0" u="none" strike="noStrike" kern="1200" cap="none" spc="0" normalizeH="0" baseline="0" noProof="0" dirty="0" smtClean="0">
              <a:ln>
                <a:noFill/>
              </a:ln>
              <a:solidFill>
                <a:srgbClr val="595959"/>
              </a:solidFill>
              <a:effectLst/>
              <a:uLnTx/>
              <a:uFillTx/>
              <a:latin typeface="微软雅黑" panose="020B0503020204020204" pitchFamily="34" charset="-122"/>
              <a:ea typeface="微软雅黑" panose="020B0503020204020204" pitchFamily="34" charset="-122"/>
              <a:cs typeface="+mn-cs"/>
              <a:sym typeface="+mn-ea"/>
            </a:endParaRPr>
          </a:p>
        </p:txBody>
      </p:sp>
      <p:sp>
        <p:nvSpPr>
          <p:cNvPr id="9" name="矩形 8"/>
          <p:cNvSpPr>
            <a:spLocks noChangeArrowheads="1"/>
          </p:cNvSpPr>
          <p:nvPr userDrawn="1"/>
        </p:nvSpPr>
        <p:spPr bwMode="auto">
          <a:xfrm>
            <a:off x="200343" y="2930525"/>
            <a:ext cx="128397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lang="en-US" altLang="zh-CN" sz="1800" b="1" smtClean="0">
                <a:ln>
                  <a:noFill/>
                </a:ln>
                <a:solidFill>
                  <a:srgbClr val="6D6D6D"/>
                </a:solidFill>
                <a:effectLst/>
                <a:uLnTx/>
                <a:uFillTx/>
                <a:latin typeface="微软雅黑" panose="020B0503020204020204" pitchFamily="34" charset="-122"/>
                <a:ea typeface="微软雅黑" panose="020B0503020204020204" pitchFamily="34" charset="-122"/>
                <a:sym typeface="+mn-ea"/>
              </a:rPr>
              <a:t>DeepM4L</a:t>
            </a:r>
            <a:endParaRPr lang="en-US" altLang="zh-CN" sz="1800" b="1" smtClean="0">
              <a:ln>
                <a:noFill/>
              </a:ln>
              <a:solidFill>
                <a:srgbClr val="6D6D6D"/>
              </a:solidFill>
              <a:effectLst/>
              <a:uLnTx/>
              <a:uFillTx/>
              <a:latin typeface="微软雅黑" panose="020B0503020204020204" pitchFamily="34" charset="-122"/>
              <a:ea typeface="微软雅黑" panose="020B0503020204020204" pitchFamily="34" charset="-122"/>
              <a:sym typeface="+mn-ea"/>
            </a:endParaRPr>
          </a:p>
        </p:txBody>
      </p:sp>
      <p:sp>
        <p:nvSpPr>
          <p:cNvPr id="10" name="文本框 16">
            <a:hlinkClick r:id="" action="ppaction://noaction"/>
          </p:cNvPr>
          <p:cNvSpPr txBox="1">
            <a:spLocks noChangeArrowheads="1"/>
          </p:cNvSpPr>
          <p:nvPr userDrawn="1"/>
        </p:nvSpPr>
        <p:spPr bwMode="auto">
          <a:xfrm>
            <a:off x="238125" y="3852863"/>
            <a:ext cx="11271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a:defRPr>
                <a:solidFill>
                  <a:schemeClr val="tx1"/>
                </a:solidFill>
                <a:latin typeface="Calibri" panose="020F0502020204030204" pitchFamily="34" charset="0"/>
                <a:ea typeface="宋体" panose="02010600030101010101" pitchFamily="2" charset="-122"/>
              </a:defRPr>
            </a:lvl2pPr>
            <a:lvl3pPr>
              <a:defRPr>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1800" b="1" i="0" u="none" strike="noStrike" kern="1200" cap="none" spc="0" normalizeH="0" baseline="0" noProof="0" dirty="0" smtClean="0">
                <a:ln>
                  <a:noFill/>
                </a:ln>
                <a:solidFill>
                  <a:srgbClr val="6D6D6D"/>
                </a:solidFill>
                <a:effectLst/>
                <a:uLnTx/>
                <a:uFillTx/>
                <a:latin typeface="微软雅黑" panose="020B0503020204020204" pitchFamily="34" charset="-122"/>
                <a:ea typeface="微软雅黑" panose="020B0503020204020204" pitchFamily="34" charset="-122"/>
                <a:cs typeface="+mn-cs"/>
                <a:sym typeface="+mn-ea"/>
              </a:rPr>
              <a:t>实验设置</a:t>
            </a:r>
            <a:endParaRPr kumimoji="0" lang="zh-CN" altLang="en-US" sz="1800" b="1" i="0" u="none" strike="noStrike" kern="1200" cap="none" spc="0" normalizeH="0" baseline="0" noProof="0" dirty="0" smtClean="0">
              <a:ln>
                <a:noFill/>
              </a:ln>
              <a:solidFill>
                <a:srgbClr val="6D6D6D"/>
              </a:solidFill>
              <a:effectLst/>
              <a:uLnTx/>
              <a:uFillTx/>
              <a:latin typeface="微软雅黑" panose="020B0503020204020204" pitchFamily="34" charset="-122"/>
              <a:ea typeface="微软雅黑" panose="020B0503020204020204" pitchFamily="34" charset="-122"/>
              <a:cs typeface="+mn-cs"/>
              <a:sym typeface="+mn-ea"/>
            </a:endParaRPr>
          </a:p>
        </p:txBody>
      </p:sp>
      <p:pic>
        <p:nvPicPr>
          <p:cNvPr id="2071" name="图片 19" descr="icon11"/>
          <p:cNvPicPr>
            <a:picLocks noChangeAspect="1"/>
          </p:cNvPicPr>
          <p:nvPr userDrawn="1"/>
        </p:nvPicPr>
        <p:blipFill>
          <a:blip r:embed="rId3"/>
          <a:stretch>
            <a:fillRect/>
          </a:stretch>
        </p:blipFill>
        <p:spPr>
          <a:xfrm>
            <a:off x="279400" y="14288"/>
            <a:ext cx="1060450" cy="1147762"/>
          </a:xfrm>
          <a:prstGeom prst="rect">
            <a:avLst/>
          </a:prstGeom>
          <a:noFill/>
          <a:ln w="9525">
            <a:noFill/>
          </a:ln>
        </p:spPr>
      </p:pic>
      <p:sp>
        <p:nvSpPr>
          <p:cNvPr id="12" name="文本框 11"/>
          <p:cNvSpPr txBox="1">
            <a:spLocks noChangeArrowheads="1"/>
          </p:cNvSpPr>
          <p:nvPr userDrawn="1"/>
        </p:nvSpPr>
        <p:spPr bwMode="auto">
          <a:xfrm>
            <a:off x="-44450" y="1023938"/>
            <a:ext cx="1679575" cy="198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p>
            <a:pPr lvl="0"/>
            <a:r>
              <a:rPr lang="en-US" altLang="zh-CN" sz="700" i="1" dirty="0">
                <a:solidFill>
                  <a:schemeClr val="accent2">
                    <a:lumMod val="75000"/>
                  </a:schemeClr>
                </a:solidFill>
                <a:latin typeface="Cambria Math" panose="02040503050406030204" pitchFamily="18" charset="0"/>
                <a:ea typeface="Times New Roman" panose="02020603050405020304" pitchFamily="18" charset="0"/>
                <a:cs typeface="Cambria Math" panose="02040503050406030204" pitchFamily="18" charset="0"/>
              </a:rPr>
              <a:t>Machine Leaning and Data Analysis Lab</a:t>
            </a:r>
            <a:endParaRPr lang="en-US" altLang="zh-CN" sz="700" i="1" dirty="0">
              <a:solidFill>
                <a:schemeClr val="accent2">
                  <a:lumMod val="75000"/>
                </a:schemeClr>
              </a:solidFill>
              <a:latin typeface="Cambria Math" panose="02040503050406030204" pitchFamily="18" charset="0"/>
              <a:ea typeface="Cambria Math" panose="02040503050406030204" pitchFamily="18" charset="0"/>
              <a:cs typeface="Cambria Math" panose="02040503050406030204" pitchFamily="18" charset="0"/>
            </a:endParaRPr>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第二章">
    <p:bg>
      <p:bgPr>
        <a:blipFill rotWithShape="0">
          <a:blip r:embed="rId2">
            <a:grayscl/>
          </a:blip>
          <a:stretch>
            <a:fillRect/>
          </a:stretch>
        </a:blipFill>
        <a:effectLst/>
      </p:bgPr>
    </p:bg>
    <p:spTree>
      <p:nvGrpSpPr>
        <p:cNvPr id="1" name=""/>
        <p:cNvGrpSpPr/>
        <p:nvPr/>
      </p:nvGrpSpPr>
      <p:grpSpPr>
        <a:xfrm>
          <a:off x="0" y="0"/>
          <a:ext cx="0" cy="0"/>
          <a:chOff x="0" y="0"/>
          <a:chExt cx="0" cy="0"/>
        </a:xfrm>
      </p:grpSpPr>
      <p:graphicFrame>
        <p:nvGraphicFramePr>
          <p:cNvPr id="2" name="表格 1"/>
          <p:cNvGraphicFramePr>
            <a:graphicFrameLocks noGrp="1"/>
          </p:cNvGraphicFramePr>
          <p:nvPr userDrawn="1"/>
        </p:nvGraphicFramePr>
        <p:xfrm>
          <a:off x="0" y="1268413"/>
          <a:ext cx="1692275" cy="4743452"/>
        </p:xfrm>
        <a:graphic>
          <a:graphicData uri="http://schemas.openxmlformats.org/drawingml/2006/table">
            <a:tbl>
              <a:tblPr>
                <a:tableStyleId>{2D5ABB26-0587-4C30-8999-92F81FD0307C}</a:tableStyleId>
              </a:tblPr>
              <a:tblGrid>
                <a:gridCol w="1692275"/>
              </a:tblGrid>
              <a:tr h="791977">
                <a:tc>
                  <a:txBody>
                    <a:bodyPr/>
                    <a:lstStyle/>
                    <a:p>
                      <a:pPr marL="0" algn="ctr" defTabSz="914400" rtl="0" eaLnBrk="1" latinLnBrk="0" hangingPunct="1"/>
                      <a:endParaRPr lang="zh-CN" altLang="en-US" sz="1800" kern="1200" dirty="0">
                        <a:solidFill>
                          <a:schemeClr val="tx1">
                            <a:lumMod val="65000"/>
                            <a:lumOff val="35000"/>
                          </a:schemeClr>
                        </a:solidFill>
                        <a:latin typeface="微软雅黑" panose="020B0503020204020204" pitchFamily="34" charset="-122"/>
                        <a:ea typeface="微软雅黑" panose="020B0503020204020204" pitchFamily="34" charset="-122"/>
                        <a:cs typeface="+mn-cs"/>
                      </a:endParaRPr>
                    </a:p>
                  </a:txBody>
                  <a:tcPr marT="45719" marB="4571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791977">
                <a:tc>
                  <a:txBody>
                    <a:bodyPr/>
                    <a:lstStyle/>
                    <a:p>
                      <a:pPr algn="ctr"/>
                      <a:endPar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endParaRPr>
                    </a:p>
                  </a:txBody>
                  <a:tcPr marT="45719" marB="4571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783567">
                <a:tc>
                  <a:txBody>
                    <a:bodyPr/>
                    <a:lstStyle/>
                    <a:p>
                      <a:pPr algn="ctr"/>
                      <a:endPar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endParaRPr>
                    </a:p>
                  </a:txBody>
                  <a:tcPr marT="45719" marB="4571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791977">
                <a:tc>
                  <a:txBody>
                    <a:bodyPr/>
                    <a:lstStyle/>
                    <a:p>
                      <a:pPr algn="ctr"/>
                      <a:endPar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endParaRPr>
                    </a:p>
                  </a:txBody>
                  <a:tcPr marT="45719" marB="4571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791977">
                <a:tc>
                  <a:txBody>
                    <a:bodyPr/>
                    <a:lstStyle/>
                    <a:p>
                      <a:pPr algn="ctr" rtl="0" eaLnBrk="1" fontAlgn="base" hangingPunct="1">
                        <a:spcBef>
                          <a:spcPct val="0"/>
                        </a:spcBef>
                        <a:spcAft>
                          <a:spcPct val="0"/>
                        </a:spcAft>
                        <a:buFont typeface="Arial" panose="020B0604020202020204" pitchFamily="34" charset="0"/>
                        <a:buNone/>
                        <a:defRPr/>
                      </a:pPr>
                      <a:endParaRPr lang="zh-CN" altLang="en-US" sz="1800" b="1" kern="1200" dirty="0">
                        <a:solidFill>
                          <a:srgbClr val="6D6D6D"/>
                        </a:solidFill>
                        <a:latin typeface="微软雅黑" panose="020B0503020204020204" pitchFamily="34" charset="-122"/>
                        <a:ea typeface="微软雅黑" panose="020B0503020204020204" pitchFamily="34" charset="-122"/>
                        <a:cs typeface="+mn-cs"/>
                      </a:endParaRPr>
                    </a:p>
                  </a:txBody>
                  <a:tcPr marT="45719" marB="4571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791977">
                <a:tc>
                  <a:txBody>
                    <a:bodyPr/>
                    <a:lstStyle/>
                    <a:p>
                      <a:pPr algn="ctr"/>
                      <a:endPar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endParaRPr>
                    </a:p>
                  </a:txBody>
                  <a:tcPr marT="45719" marB="4571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noFill/>
                      <a:prstDash val="solid"/>
                      <a:round/>
                      <a:headEnd type="none" w="med" len="med"/>
                      <a:tailEnd type="none" w="med" len="med"/>
                    </a:lnB>
                  </a:tcPr>
                </a:tc>
              </a:tr>
            </a:tbl>
          </a:graphicData>
        </a:graphic>
      </p:graphicFrame>
      <p:cxnSp>
        <p:nvCxnSpPr>
          <p:cNvPr id="3" name="直接连接符 2"/>
          <p:cNvCxnSpPr/>
          <p:nvPr userDrawn="1"/>
        </p:nvCxnSpPr>
        <p:spPr>
          <a:xfrm>
            <a:off x="1692275" y="0"/>
            <a:ext cx="0" cy="687387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userDrawn="1"/>
        </p:nvCxnSpPr>
        <p:spPr>
          <a:xfrm flipH="1">
            <a:off x="1692275" y="1265238"/>
            <a:ext cx="10501313"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矩形 4">
            <a:hlinkClick r:id="" action="ppaction://noaction"/>
          </p:cNvPr>
          <p:cNvSpPr/>
          <p:nvPr userDrawn="1"/>
        </p:nvSpPr>
        <p:spPr>
          <a:xfrm>
            <a:off x="-1587" y="2062163"/>
            <a:ext cx="1698625" cy="787400"/>
          </a:xfrm>
          <a:prstGeom prst="rect">
            <a:avLst/>
          </a:prstGeom>
          <a:solidFill>
            <a:schemeClr val="accent2">
              <a:lumMod val="75000"/>
            </a:schemeClr>
          </a:solidFill>
          <a:ln>
            <a:noFill/>
          </a:ln>
          <a:effectLst>
            <a:outerShdw blurRad="50800" dist="50800" dir="5400000" algn="ctr" rotWithShape="0">
              <a:srgbClr val="000000">
                <a:alpha val="0"/>
              </a:s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18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sym typeface="+mn-ea"/>
              </a:rPr>
              <a:t>相关工作</a:t>
            </a:r>
            <a:endParaRPr kumimoji="0" lang="zh-CN" altLang="en-US" sz="18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sym typeface="+mn-ea"/>
            </a:endParaRPr>
          </a:p>
        </p:txBody>
      </p:sp>
      <p:sp>
        <p:nvSpPr>
          <p:cNvPr id="6" name="流程图: 合并 5"/>
          <p:cNvSpPr/>
          <p:nvPr userDrawn="1"/>
        </p:nvSpPr>
        <p:spPr>
          <a:xfrm>
            <a:off x="779463" y="2849563"/>
            <a:ext cx="117475" cy="93663"/>
          </a:xfrm>
          <a:prstGeom prst="flowChartMerg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sp>
        <p:nvSpPr>
          <p:cNvPr id="7" name="文本框 32"/>
          <p:cNvSpPr txBox="1">
            <a:spLocks noChangeArrowheads="1"/>
          </p:cNvSpPr>
          <p:nvPr userDrawn="1"/>
        </p:nvSpPr>
        <p:spPr bwMode="auto">
          <a:xfrm>
            <a:off x="-69850" y="6572250"/>
            <a:ext cx="270351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a:defRPr>
                <a:solidFill>
                  <a:schemeClr val="tx1"/>
                </a:solidFill>
                <a:latin typeface="Calibri" panose="020F0502020204030204" pitchFamily="34" charset="0"/>
                <a:ea typeface="宋体" panose="02010600030101010101" pitchFamily="2" charset="-122"/>
              </a:defRPr>
            </a:lvl2pPr>
            <a:lvl3pPr>
              <a:defRPr>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1600" b="0" i="0" u="none" strike="noStrike" kern="1200" cap="none" spc="0" normalizeH="0" baseline="0" noProof="0" dirty="0" smtClean="0">
                <a:ln>
                  <a:noFill/>
                </a:ln>
                <a:solidFill>
                  <a:srgbClr val="0076A3"/>
                </a:solidFill>
                <a:effectLst/>
                <a:uLnTx/>
                <a:uFillTx/>
                <a:latin typeface="Harlow Solid Italic" panose="04030604020F02020D02" pitchFamily="82" charset="0"/>
                <a:ea typeface="微软雅黑" panose="020B0503020204020204" pitchFamily="34" charset="-122"/>
                <a:cs typeface="Aharoni" panose="02010803020104030203" pitchFamily="2" charset="-79"/>
                <a:sym typeface="Arial" panose="020B0604020202020204" pitchFamily="34" charset="0"/>
              </a:rPr>
              <a:t>www.mlda.swu.edu.cn</a:t>
            </a:r>
            <a:endParaRPr kumimoji="0" lang="en-US" altLang="zh-CN" sz="1600" b="0" i="0" u="none" strike="noStrike" kern="1200" cap="none" spc="0" normalizeH="0" baseline="0" noProof="0" dirty="0" smtClean="0">
              <a:ln>
                <a:noFill/>
              </a:ln>
              <a:solidFill>
                <a:srgbClr val="0076A3"/>
              </a:solidFill>
              <a:effectLst/>
              <a:uLnTx/>
              <a:uFillTx/>
              <a:latin typeface="Harlow Solid Italic" panose="04030604020F02020D02" pitchFamily="82" charset="0"/>
              <a:ea typeface="微软雅黑" panose="020B0503020204020204" pitchFamily="34" charset="-122"/>
              <a:cs typeface="Aharoni" panose="02010803020104030203" pitchFamily="2" charset="-79"/>
              <a:sym typeface="Arial" panose="020B0604020202020204" pitchFamily="34" charset="0"/>
            </a:endParaRPr>
          </a:p>
        </p:txBody>
      </p:sp>
      <p:sp>
        <p:nvSpPr>
          <p:cNvPr id="8" name="文本框 2">
            <a:hlinkClick r:id="" action="ppaction://noaction"/>
          </p:cNvPr>
          <p:cNvSpPr txBox="1">
            <a:spLocks noChangeArrowheads="1"/>
          </p:cNvSpPr>
          <p:nvPr userDrawn="1"/>
        </p:nvSpPr>
        <p:spPr bwMode="auto">
          <a:xfrm>
            <a:off x="222250" y="1347470"/>
            <a:ext cx="124841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1800" b="1" i="0" u="none" strike="noStrike" kern="1200" cap="none" spc="0" normalizeH="0" baseline="0" noProof="0" dirty="0" smtClean="0">
                <a:ln>
                  <a:noFill/>
                </a:ln>
                <a:solidFill>
                  <a:srgbClr val="595959"/>
                </a:solidFill>
                <a:effectLst/>
                <a:uLnTx/>
                <a:uFillTx/>
                <a:latin typeface="微软雅黑" panose="020B0503020204020204" pitchFamily="34" charset="-122"/>
                <a:ea typeface="微软雅黑" panose="020B0503020204020204" pitchFamily="34" charset="-122"/>
                <a:cs typeface="+mn-cs"/>
                <a:sym typeface="+mn-ea"/>
              </a:rPr>
              <a:t>背景介绍</a:t>
            </a:r>
            <a:endParaRPr kumimoji="0" lang="zh-CN" altLang="en-US" sz="1800" b="1" i="0" u="none" strike="noStrike" kern="1200" cap="none" spc="0" normalizeH="0" baseline="0" noProof="0" dirty="0" smtClean="0">
              <a:ln>
                <a:noFill/>
              </a:ln>
              <a:solidFill>
                <a:srgbClr val="595959"/>
              </a:solidFill>
              <a:effectLst/>
              <a:uLnTx/>
              <a:uFillTx/>
              <a:latin typeface="微软雅黑" panose="020B0503020204020204" pitchFamily="34" charset="-122"/>
              <a:ea typeface="微软雅黑" panose="020B0503020204020204" pitchFamily="34" charset="-122"/>
              <a:cs typeface="+mn-cs"/>
              <a:sym typeface="+mn-ea"/>
            </a:endParaRPr>
          </a:p>
        </p:txBody>
      </p:sp>
      <p:pic>
        <p:nvPicPr>
          <p:cNvPr id="3093" name="图片 19" descr="icon11"/>
          <p:cNvPicPr>
            <a:picLocks noChangeAspect="1"/>
          </p:cNvPicPr>
          <p:nvPr userDrawn="1"/>
        </p:nvPicPr>
        <p:blipFill>
          <a:blip r:embed="rId3"/>
          <a:stretch>
            <a:fillRect/>
          </a:stretch>
        </p:blipFill>
        <p:spPr>
          <a:xfrm>
            <a:off x="279400" y="14288"/>
            <a:ext cx="1060450" cy="1147762"/>
          </a:xfrm>
          <a:prstGeom prst="rect">
            <a:avLst/>
          </a:prstGeom>
          <a:noFill/>
          <a:ln w="9525">
            <a:noFill/>
          </a:ln>
        </p:spPr>
      </p:pic>
      <p:sp>
        <p:nvSpPr>
          <p:cNvPr id="11" name="矩形 10"/>
          <p:cNvSpPr>
            <a:spLocks noChangeArrowheads="1"/>
          </p:cNvSpPr>
          <p:nvPr userDrawn="1"/>
        </p:nvSpPr>
        <p:spPr bwMode="auto">
          <a:xfrm>
            <a:off x="213995" y="2943860"/>
            <a:ext cx="13081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lang="en-US" altLang="zh-CN" sz="1800" b="1" smtClean="0">
                <a:ln>
                  <a:noFill/>
                </a:ln>
                <a:solidFill>
                  <a:srgbClr val="6D6D6D"/>
                </a:solidFill>
                <a:effectLst/>
                <a:uLnTx/>
                <a:uFillTx/>
                <a:latin typeface="微软雅黑" panose="020B0503020204020204" pitchFamily="34" charset="-122"/>
                <a:ea typeface="微软雅黑" panose="020B0503020204020204" pitchFamily="34" charset="-122"/>
                <a:sym typeface="+mn-ea"/>
              </a:rPr>
              <a:t>DeepM4L</a:t>
            </a:r>
            <a:endParaRPr lang="en-US" altLang="zh-CN" sz="1800" b="1" smtClean="0">
              <a:ln>
                <a:noFill/>
              </a:ln>
              <a:solidFill>
                <a:srgbClr val="6D6D6D"/>
              </a:solidFill>
              <a:effectLst/>
              <a:uLnTx/>
              <a:uFillTx/>
              <a:latin typeface="微软雅黑" panose="020B0503020204020204" pitchFamily="34" charset="-122"/>
              <a:ea typeface="微软雅黑" panose="020B0503020204020204" pitchFamily="34" charset="-122"/>
              <a:sym typeface="+mn-ea"/>
            </a:endParaRPr>
          </a:p>
        </p:txBody>
      </p:sp>
      <p:sp>
        <p:nvSpPr>
          <p:cNvPr id="12" name="文本框 16">
            <a:hlinkClick r:id="" action="ppaction://noaction"/>
          </p:cNvPr>
          <p:cNvSpPr txBox="1">
            <a:spLocks noChangeArrowheads="1"/>
          </p:cNvSpPr>
          <p:nvPr userDrawn="1"/>
        </p:nvSpPr>
        <p:spPr bwMode="auto">
          <a:xfrm>
            <a:off x="238125" y="3852863"/>
            <a:ext cx="11271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a:defRPr>
                <a:solidFill>
                  <a:schemeClr val="tx1"/>
                </a:solidFill>
                <a:latin typeface="Calibri" panose="020F0502020204030204" pitchFamily="34" charset="0"/>
                <a:ea typeface="宋体" panose="02010600030101010101" pitchFamily="2" charset="-122"/>
              </a:defRPr>
            </a:lvl2pPr>
            <a:lvl3pPr>
              <a:defRPr>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lang="zh-CN" altLang="en-US" sz="1800" b="1" noProof="0" dirty="0" smtClean="0">
                <a:ln>
                  <a:noFill/>
                </a:ln>
                <a:solidFill>
                  <a:srgbClr val="6D6D6D"/>
                </a:solidFill>
                <a:effectLst/>
                <a:uLnTx/>
                <a:uFillTx/>
                <a:latin typeface="微软雅黑" panose="020B0503020204020204" pitchFamily="34" charset="-122"/>
                <a:ea typeface="微软雅黑" panose="020B0503020204020204" pitchFamily="34" charset="-122"/>
                <a:sym typeface="+mn-ea"/>
              </a:rPr>
              <a:t>实验设置</a:t>
            </a:r>
            <a:endParaRPr lang="zh-CN" altLang="en-US" sz="1800" b="1" noProof="0" dirty="0" smtClean="0">
              <a:ln>
                <a:noFill/>
              </a:ln>
              <a:solidFill>
                <a:srgbClr val="6D6D6D"/>
              </a:solidFill>
              <a:effectLst/>
              <a:uLnTx/>
              <a:uFillTx/>
              <a:latin typeface="微软雅黑" panose="020B0503020204020204" pitchFamily="34" charset="-122"/>
              <a:ea typeface="微软雅黑" panose="020B0503020204020204" pitchFamily="34" charset="-122"/>
              <a:sym typeface="+mn-ea"/>
            </a:endParaRPr>
          </a:p>
        </p:txBody>
      </p:sp>
      <p:sp>
        <p:nvSpPr>
          <p:cNvPr id="13" name="文本框 12"/>
          <p:cNvSpPr txBox="1">
            <a:spLocks noChangeArrowheads="1"/>
          </p:cNvSpPr>
          <p:nvPr userDrawn="1"/>
        </p:nvSpPr>
        <p:spPr bwMode="auto">
          <a:xfrm>
            <a:off x="-44450" y="1023938"/>
            <a:ext cx="1679575" cy="198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p>
            <a:pPr lvl="0"/>
            <a:r>
              <a:rPr lang="en-US" altLang="zh-CN" sz="700" i="1" dirty="0">
                <a:solidFill>
                  <a:schemeClr val="accent2">
                    <a:lumMod val="75000"/>
                  </a:schemeClr>
                </a:solidFill>
                <a:latin typeface="Cambria Math" panose="02040503050406030204" pitchFamily="18" charset="0"/>
                <a:ea typeface="Times New Roman" panose="02020603050405020304" pitchFamily="18" charset="0"/>
                <a:cs typeface="Cambria Math" panose="02040503050406030204" pitchFamily="18" charset="0"/>
              </a:rPr>
              <a:t>Machine Leaning and Data Analysis Lab</a:t>
            </a:r>
            <a:endParaRPr lang="en-US" altLang="zh-CN" sz="700" i="1" dirty="0">
              <a:solidFill>
                <a:schemeClr val="accent2">
                  <a:lumMod val="75000"/>
                </a:schemeClr>
              </a:solidFill>
              <a:latin typeface="Cambria Math" panose="02040503050406030204" pitchFamily="18" charset="0"/>
              <a:ea typeface="Cambria Math" panose="02040503050406030204" pitchFamily="18" charset="0"/>
              <a:cs typeface="Cambria Math" panose="02040503050406030204" pitchFamily="18" charset="0"/>
            </a:endParaRPr>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第三章">
    <p:bg>
      <p:bgPr>
        <a:blipFill rotWithShape="0">
          <a:blip r:embed="rId2">
            <a:grayscl/>
          </a:blip>
          <a:stretch>
            <a:fillRect/>
          </a:stretch>
        </a:blipFill>
        <a:effectLst/>
      </p:bgPr>
    </p:bg>
    <p:spTree>
      <p:nvGrpSpPr>
        <p:cNvPr id="1" name=""/>
        <p:cNvGrpSpPr/>
        <p:nvPr/>
      </p:nvGrpSpPr>
      <p:grpSpPr>
        <a:xfrm>
          <a:off x="0" y="0"/>
          <a:ext cx="0" cy="0"/>
          <a:chOff x="0" y="0"/>
          <a:chExt cx="0" cy="0"/>
        </a:xfrm>
      </p:grpSpPr>
      <p:graphicFrame>
        <p:nvGraphicFramePr>
          <p:cNvPr id="2" name="表格 1"/>
          <p:cNvGraphicFramePr>
            <a:graphicFrameLocks noGrp="1"/>
          </p:cNvGraphicFramePr>
          <p:nvPr userDrawn="1"/>
        </p:nvGraphicFramePr>
        <p:xfrm>
          <a:off x="0" y="1268413"/>
          <a:ext cx="1692275" cy="4751388"/>
        </p:xfrm>
        <a:graphic>
          <a:graphicData uri="http://schemas.openxmlformats.org/drawingml/2006/table">
            <a:tbl>
              <a:tblPr>
                <a:tableStyleId>{2D5ABB26-0587-4C30-8999-92F81FD0307C}</a:tableStyleId>
              </a:tblPr>
              <a:tblGrid>
                <a:gridCol w="1692275"/>
              </a:tblGrid>
              <a:tr h="791898">
                <a:tc>
                  <a:txBody>
                    <a:bodyPr/>
                    <a:lstStyle/>
                    <a:p>
                      <a:pPr marL="0" algn="ctr" defTabSz="914400" rtl="0" eaLnBrk="1" latinLnBrk="0" hangingPunct="1"/>
                      <a:endParaRPr lang="zh-CN" altLang="en-US" sz="1800" kern="1200" dirty="0">
                        <a:solidFill>
                          <a:schemeClr val="tx1">
                            <a:lumMod val="65000"/>
                            <a:lumOff val="35000"/>
                          </a:schemeClr>
                        </a:solidFill>
                        <a:latin typeface="微软雅黑" panose="020B0503020204020204" pitchFamily="34" charset="-122"/>
                        <a:ea typeface="微软雅黑" panose="020B0503020204020204" pitchFamily="34" charset="-122"/>
                        <a:cs typeface="+mn-cs"/>
                      </a:endParaRPr>
                    </a:p>
                  </a:txBody>
                  <a:tcPr marT="45723" marB="45723"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791898">
                <a:tc>
                  <a:txBody>
                    <a:bodyPr/>
                    <a:lstStyle/>
                    <a:p>
                      <a:pPr algn="ctr"/>
                      <a:endPar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endParaRPr>
                    </a:p>
                  </a:txBody>
                  <a:tcPr marT="45723" marB="45723"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791898">
                <a:tc>
                  <a:txBody>
                    <a:bodyPr/>
                    <a:lstStyle/>
                    <a:p>
                      <a:pPr algn="ctr"/>
                      <a:endPar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endParaRPr>
                    </a:p>
                  </a:txBody>
                  <a:tcPr marT="45723" marB="45723"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791898">
                <a:tc>
                  <a:txBody>
                    <a:bodyPr/>
                    <a:lstStyle/>
                    <a:p>
                      <a:pPr algn="ctr"/>
                      <a:endPar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endParaRPr>
                    </a:p>
                  </a:txBody>
                  <a:tcPr marT="45723" marB="45723"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791898">
                <a:tc>
                  <a:txBody>
                    <a:bodyPr/>
                    <a:lstStyle/>
                    <a:p>
                      <a:pPr algn="ctr" rtl="0" eaLnBrk="1" fontAlgn="base" hangingPunct="1">
                        <a:spcBef>
                          <a:spcPct val="0"/>
                        </a:spcBef>
                        <a:spcAft>
                          <a:spcPct val="0"/>
                        </a:spcAft>
                        <a:buFont typeface="Arial" panose="020B0604020202020204" pitchFamily="34" charset="0"/>
                        <a:buNone/>
                        <a:defRPr/>
                      </a:pPr>
                      <a:endParaRPr lang="zh-CN" altLang="en-US" sz="1800" b="1" kern="1200" dirty="0">
                        <a:solidFill>
                          <a:srgbClr val="6D6D6D"/>
                        </a:solidFill>
                        <a:latin typeface="微软雅黑" panose="020B0503020204020204" pitchFamily="34" charset="-122"/>
                        <a:ea typeface="微软雅黑" panose="020B0503020204020204" pitchFamily="34" charset="-122"/>
                        <a:cs typeface="+mn-cs"/>
                      </a:endParaRPr>
                    </a:p>
                  </a:txBody>
                  <a:tcPr marT="45723" marB="45723"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791898">
                <a:tc>
                  <a:txBody>
                    <a:bodyPr/>
                    <a:lstStyle/>
                    <a:p>
                      <a:pPr algn="ctr"/>
                      <a:endPar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endParaRPr>
                    </a:p>
                  </a:txBody>
                  <a:tcPr marT="45723" marB="45723"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noFill/>
                      <a:prstDash val="solid"/>
                      <a:round/>
                      <a:headEnd type="none" w="med" len="med"/>
                      <a:tailEnd type="none" w="med" len="med"/>
                    </a:lnB>
                  </a:tcPr>
                </a:tc>
              </a:tr>
            </a:tbl>
          </a:graphicData>
        </a:graphic>
      </p:graphicFrame>
      <p:cxnSp>
        <p:nvCxnSpPr>
          <p:cNvPr id="3" name="直接连接符 2"/>
          <p:cNvCxnSpPr/>
          <p:nvPr userDrawn="1"/>
        </p:nvCxnSpPr>
        <p:spPr>
          <a:xfrm>
            <a:off x="1692275" y="0"/>
            <a:ext cx="0" cy="687387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userDrawn="1"/>
        </p:nvCxnSpPr>
        <p:spPr>
          <a:xfrm flipH="1">
            <a:off x="1692275" y="1265238"/>
            <a:ext cx="10501313"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矩形 4">
            <a:hlinkClick r:id="" action="ppaction://noaction"/>
          </p:cNvPr>
          <p:cNvSpPr/>
          <p:nvPr userDrawn="1"/>
        </p:nvSpPr>
        <p:spPr>
          <a:xfrm>
            <a:off x="-1587" y="2854325"/>
            <a:ext cx="1690688" cy="787400"/>
          </a:xfrm>
          <a:prstGeom prst="rect">
            <a:avLst/>
          </a:prstGeom>
          <a:solidFill>
            <a:srgbClr val="0076A3"/>
          </a:solidFill>
          <a:ln>
            <a:noFill/>
          </a:ln>
          <a:effectLst>
            <a:outerShdw blurRad="50800" dist="50800" dir="5400000" algn="ctr" rotWithShape="0">
              <a:srgbClr val="000000">
                <a:alpha val="0"/>
              </a:s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 typeface="Arial" panose="020B0604020202020204" pitchFamily="34" charset="0"/>
              <a:buNone/>
              <a:defRPr/>
            </a:pPr>
            <a:r>
              <a:rPr kumimoji="0" lang="en-US" altLang="zh-CN" sz="1800" b="1" i="0" u="none" strike="noStrike" kern="1200" cap="none" spc="0" normalizeH="0" baseline="0" noProof="1">
                <a:ln>
                  <a:noFill/>
                </a:ln>
                <a:solidFill>
                  <a:schemeClr val="lt1"/>
                </a:solidFill>
                <a:effectLst/>
                <a:uLnTx/>
                <a:uFillTx/>
                <a:latin typeface="微软雅黑" panose="020B0503020204020204" pitchFamily="34" charset="-122"/>
                <a:ea typeface="微软雅黑" panose="020B0503020204020204" pitchFamily="34" charset="-122"/>
                <a:cs typeface="+mn-cs"/>
                <a:sym typeface="+mn-ea"/>
              </a:rPr>
              <a:t>DeepM4L</a:t>
            </a:r>
            <a:endParaRPr kumimoji="0" lang="en-US" altLang="zh-CN" sz="1800" b="1" i="0" u="none" strike="noStrike" kern="1200" cap="none" spc="0" normalizeH="0" baseline="0" noProof="1">
              <a:ln>
                <a:noFill/>
              </a:ln>
              <a:solidFill>
                <a:schemeClr val="lt1"/>
              </a:solidFill>
              <a:effectLst/>
              <a:uLnTx/>
              <a:uFillTx/>
              <a:latin typeface="微软雅黑" panose="020B0503020204020204" pitchFamily="34" charset="-122"/>
              <a:ea typeface="微软雅黑" panose="020B0503020204020204" pitchFamily="34" charset="-122"/>
              <a:cs typeface="+mn-cs"/>
              <a:sym typeface="+mn-ea"/>
            </a:endParaRPr>
          </a:p>
        </p:txBody>
      </p:sp>
      <p:sp>
        <p:nvSpPr>
          <p:cNvPr id="6" name="流程图: 合并 5"/>
          <p:cNvSpPr/>
          <p:nvPr userDrawn="1"/>
        </p:nvSpPr>
        <p:spPr>
          <a:xfrm>
            <a:off x="784225" y="3641725"/>
            <a:ext cx="117475" cy="93663"/>
          </a:xfrm>
          <a:prstGeom prst="flowChartMerg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sp>
        <p:nvSpPr>
          <p:cNvPr id="7" name="文本框 32"/>
          <p:cNvSpPr txBox="1">
            <a:spLocks noChangeArrowheads="1"/>
          </p:cNvSpPr>
          <p:nvPr userDrawn="1"/>
        </p:nvSpPr>
        <p:spPr bwMode="auto">
          <a:xfrm>
            <a:off x="-69850" y="6572250"/>
            <a:ext cx="270351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a:defRPr>
                <a:solidFill>
                  <a:schemeClr val="tx1"/>
                </a:solidFill>
                <a:latin typeface="Calibri" panose="020F0502020204030204" pitchFamily="34" charset="0"/>
                <a:ea typeface="宋体" panose="02010600030101010101" pitchFamily="2" charset="-122"/>
              </a:defRPr>
            </a:lvl2pPr>
            <a:lvl3pPr>
              <a:defRPr>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1600" b="0" i="0" u="none" strike="noStrike" kern="1200" cap="none" spc="0" normalizeH="0" baseline="0" noProof="0" dirty="0" smtClean="0">
                <a:ln>
                  <a:noFill/>
                </a:ln>
                <a:solidFill>
                  <a:srgbClr val="0076A3"/>
                </a:solidFill>
                <a:effectLst/>
                <a:uLnTx/>
                <a:uFillTx/>
                <a:latin typeface="Harlow Solid Italic" panose="04030604020F02020D02" pitchFamily="82" charset="0"/>
                <a:ea typeface="微软雅黑" panose="020B0503020204020204" pitchFamily="34" charset="-122"/>
                <a:cs typeface="Aharoni" panose="02010803020104030203" pitchFamily="2" charset="-79"/>
                <a:sym typeface="Arial" panose="020B0604020202020204" pitchFamily="34" charset="0"/>
              </a:rPr>
              <a:t>www.mlda.swu.edu.cn</a:t>
            </a:r>
            <a:endParaRPr kumimoji="0" lang="en-US" altLang="zh-CN" sz="1600" b="0" i="0" u="none" strike="noStrike" kern="1200" cap="none" spc="0" normalizeH="0" baseline="0" noProof="0" dirty="0" smtClean="0">
              <a:ln>
                <a:noFill/>
              </a:ln>
              <a:solidFill>
                <a:srgbClr val="0076A3"/>
              </a:solidFill>
              <a:effectLst/>
              <a:uLnTx/>
              <a:uFillTx/>
              <a:latin typeface="Harlow Solid Italic" panose="04030604020F02020D02" pitchFamily="82" charset="0"/>
              <a:ea typeface="微软雅黑" panose="020B0503020204020204" pitchFamily="34" charset="-122"/>
              <a:cs typeface="Aharoni" panose="02010803020104030203" pitchFamily="2" charset="-79"/>
              <a:sym typeface="Arial" panose="020B0604020202020204" pitchFamily="34" charset="0"/>
            </a:endParaRPr>
          </a:p>
        </p:txBody>
      </p:sp>
      <p:sp>
        <p:nvSpPr>
          <p:cNvPr id="8" name="文本框 2">
            <a:hlinkClick r:id="" action="ppaction://noaction"/>
          </p:cNvPr>
          <p:cNvSpPr txBox="1">
            <a:spLocks noChangeArrowheads="1"/>
          </p:cNvSpPr>
          <p:nvPr userDrawn="1"/>
        </p:nvSpPr>
        <p:spPr bwMode="auto">
          <a:xfrm>
            <a:off x="301625" y="1400810"/>
            <a:ext cx="111918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lang="zh-CN" altLang="en-US" sz="1800" b="1" noProof="0" dirty="0" smtClean="0">
                <a:ln>
                  <a:noFill/>
                </a:ln>
                <a:solidFill>
                  <a:srgbClr val="595959"/>
                </a:solidFill>
                <a:effectLst/>
                <a:uLnTx/>
                <a:uFillTx/>
                <a:latin typeface="微软雅黑" panose="020B0503020204020204" pitchFamily="34" charset="-122"/>
                <a:ea typeface="微软雅黑" panose="020B0503020204020204" pitchFamily="34" charset="-122"/>
                <a:sym typeface="+mn-ea"/>
              </a:rPr>
              <a:t>背景介绍</a:t>
            </a:r>
            <a:endParaRPr kumimoji="0" lang="zh-CN" altLang="en-US" sz="1800" b="1" i="0" u="none" strike="noStrike" kern="1200" cap="none" spc="0" normalizeH="0" baseline="0" noProof="0" dirty="0" smtClean="0">
              <a:ln>
                <a:noFill/>
              </a:ln>
              <a:solidFill>
                <a:srgbClr val="595959"/>
              </a:solidFill>
              <a:effectLst/>
              <a:uLnTx/>
              <a:uFillTx/>
              <a:latin typeface="微软雅黑" panose="020B0503020204020204" pitchFamily="34" charset="-122"/>
              <a:ea typeface="微软雅黑" panose="020B0503020204020204" pitchFamily="34" charset="-122"/>
              <a:cs typeface="+mn-cs"/>
              <a:sym typeface="+mn-ea"/>
            </a:endParaRPr>
          </a:p>
        </p:txBody>
      </p:sp>
      <p:sp>
        <p:nvSpPr>
          <p:cNvPr id="9" name="文本框 8">
            <a:hlinkClick r:id="" action="ppaction://noaction"/>
          </p:cNvPr>
          <p:cNvSpPr txBox="1">
            <a:spLocks noChangeArrowheads="1"/>
          </p:cNvSpPr>
          <p:nvPr userDrawn="1"/>
        </p:nvSpPr>
        <p:spPr bwMode="auto">
          <a:xfrm>
            <a:off x="293688" y="2284413"/>
            <a:ext cx="11271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a:defRPr>
                <a:solidFill>
                  <a:schemeClr val="tx1"/>
                </a:solidFill>
                <a:latin typeface="Calibri" panose="020F0502020204030204" pitchFamily="34" charset="0"/>
                <a:ea typeface="宋体" panose="02010600030101010101" pitchFamily="2" charset="-122"/>
              </a:defRPr>
            </a:lvl2pPr>
            <a:lvl3pPr>
              <a:defRPr>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1800" b="1" i="0" u="none" strike="noStrike" kern="1200" cap="none" spc="0" normalizeH="0" baseline="0" noProof="0" dirty="0" smtClean="0">
                <a:ln>
                  <a:noFill/>
                </a:ln>
                <a:solidFill>
                  <a:srgbClr val="595959"/>
                </a:solidFill>
                <a:effectLst/>
                <a:uLnTx/>
                <a:uFillTx/>
                <a:latin typeface="微软雅黑" panose="020B0503020204020204" pitchFamily="34" charset="-122"/>
                <a:ea typeface="微软雅黑" panose="020B0503020204020204" pitchFamily="34" charset="-122"/>
                <a:cs typeface="+mn-cs"/>
                <a:sym typeface="+mn-ea"/>
              </a:rPr>
              <a:t>相关工作</a:t>
            </a:r>
            <a:endParaRPr kumimoji="0" lang="zh-CN" altLang="en-US" sz="1800" b="1" i="0" u="none" strike="noStrike" kern="1200" cap="none" spc="0" normalizeH="0" baseline="0" noProof="0" dirty="0" smtClean="0">
              <a:ln>
                <a:noFill/>
              </a:ln>
              <a:solidFill>
                <a:srgbClr val="595959"/>
              </a:solidFill>
              <a:effectLst/>
              <a:uLnTx/>
              <a:uFillTx/>
              <a:latin typeface="微软雅黑" panose="020B0503020204020204" pitchFamily="34" charset="-122"/>
              <a:ea typeface="微软雅黑" panose="020B0503020204020204" pitchFamily="34" charset="-122"/>
              <a:cs typeface="+mn-cs"/>
              <a:sym typeface="+mn-ea"/>
            </a:endParaRPr>
          </a:p>
        </p:txBody>
      </p:sp>
      <p:pic>
        <p:nvPicPr>
          <p:cNvPr id="4118" name="图片 19" descr="icon11"/>
          <p:cNvPicPr>
            <a:picLocks noChangeAspect="1"/>
          </p:cNvPicPr>
          <p:nvPr userDrawn="1"/>
        </p:nvPicPr>
        <p:blipFill>
          <a:blip r:embed="rId3"/>
          <a:stretch>
            <a:fillRect/>
          </a:stretch>
        </p:blipFill>
        <p:spPr>
          <a:xfrm>
            <a:off x="279400" y="14288"/>
            <a:ext cx="1060450" cy="1147762"/>
          </a:xfrm>
          <a:prstGeom prst="rect">
            <a:avLst/>
          </a:prstGeom>
          <a:noFill/>
          <a:ln w="9525">
            <a:noFill/>
          </a:ln>
        </p:spPr>
      </p:pic>
      <p:sp>
        <p:nvSpPr>
          <p:cNvPr id="12" name="文本框 16">
            <a:hlinkClick r:id="" action="ppaction://noaction"/>
          </p:cNvPr>
          <p:cNvSpPr txBox="1">
            <a:spLocks noChangeArrowheads="1"/>
          </p:cNvSpPr>
          <p:nvPr userDrawn="1"/>
        </p:nvSpPr>
        <p:spPr bwMode="auto">
          <a:xfrm>
            <a:off x="238125" y="3852863"/>
            <a:ext cx="11271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a:defRPr>
                <a:solidFill>
                  <a:schemeClr val="tx1"/>
                </a:solidFill>
                <a:latin typeface="Calibri" panose="020F0502020204030204" pitchFamily="34" charset="0"/>
                <a:ea typeface="宋体" panose="02010600030101010101" pitchFamily="2" charset="-122"/>
              </a:defRPr>
            </a:lvl2pPr>
            <a:lvl3pPr>
              <a:defRPr>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lang="zh-CN" altLang="en-US" sz="1800" b="1" noProof="0" dirty="0" smtClean="0">
                <a:ln>
                  <a:noFill/>
                </a:ln>
                <a:solidFill>
                  <a:srgbClr val="6D6D6D"/>
                </a:solidFill>
                <a:effectLst/>
                <a:uLnTx/>
                <a:uFillTx/>
                <a:latin typeface="微软雅黑" panose="020B0503020204020204" pitchFamily="34" charset="-122"/>
                <a:ea typeface="微软雅黑" panose="020B0503020204020204" pitchFamily="34" charset="-122"/>
                <a:sym typeface="+mn-ea"/>
              </a:rPr>
              <a:t>实验设置</a:t>
            </a:r>
            <a:endParaRPr lang="zh-CN" altLang="en-US" sz="1800" b="1" noProof="0" dirty="0" smtClean="0">
              <a:ln>
                <a:noFill/>
              </a:ln>
              <a:solidFill>
                <a:srgbClr val="6D6D6D"/>
              </a:solidFill>
              <a:effectLst/>
              <a:uLnTx/>
              <a:uFillTx/>
              <a:latin typeface="微软雅黑" panose="020B0503020204020204" pitchFamily="34" charset="-122"/>
              <a:ea typeface="微软雅黑" panose="020B0503020204020204" pitchFamily="34" charset="-122"/>
              <a:sym typeface="+mn-ea"/>
            </a:endParaRPr>
          </a:p>
        </p:txBody>
      </p:sp>
      <p:sp>
        <p:nvSpPr>
          <p:cNvPr id="13" name="文本框 12"/>
          <p:cNvSpPr txBox="1">
            <a:spLocks noChangeArrowheads="1"/>
          </p:cNvSpPr>
          <p:nvPr userDrawn="1"/>
        </p:nvSpPr>
        <p:spPr bwMode="auto">
          <a:xfrm>
            <a:off x="-44450" y="1023938"/>
            <a:ext cx="1679575" cy="198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p>
            <a:pPr lvl="0"/>
            <a:r>
              <a:rPr lang="en-US" altLang="zh-CN" sz="700" i="1" dirty="0">
                <a:solidFill>
                  <a:schemeClr val="accent2">
                    <a:lumMod val="75000"/>
                  </a:schemeClr>
                </a:solidFill>
                <a:latin typeface="Cambria Math" panose="02040503050406030204" pitchFamily="18" charset="0"/>
                <a:ea typeface="Times New Roman" panose="02020603050405020304" pitchFamily="18" charset="0"/>
                <a:cs typeface="Cambria Math" panose="02040503050406030204" pitchFamily="18" charset="0"/>
              </a:rPr>
              <a:t>Machine Leaning and Data Analysis Lab</a:t>
            </a:r>
            <a:endParaRPr lang="en-US" altLang="zh-CN" sz="700" i="1" dirty="0">
              <a:solidFill>
                <a:schemeClr val="accent2">
                  <a:lumMod val="75000"/>
                </a:schemeClr>
              </a:solidFill>
              <a:latin typeface="Cambria Math" panose="02040503050406030204" pitchFamily="18" charset="0"/>
              <a:ea typeface="Cambria Math" panose="02040503050406030204" pitchFamily="18" charset="0"/>
              <a:cs typeface="Cambria Math" panose="02040503050406030204" pitchFamily="18" charset="0"/>
            </a:endParaRPr>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第三章">
    <p:bg>
      <p:bgPr>
        <a:blipFill rotWithShape="0">
          <a:blip r:embed="rId2">
            <a:grayscl/>
          </a:blip>
          <a:stretch>
            <a:fillRect/>
          </a:stretch>
        </a:blipFill>
        <a:effectLst/>
      </p:bgPr>
    </p:bg>
    <p:spTree>
      <p:nvGrpSpPr>
        <p:cNvPr id="1" name=""/>
        <p:cNvGrpSpPr/>
        <p:nvPr/>
      </p:nvGrpSpPr>
      <p:grpSpPr>
        <a:xfrm>
          <a:off x="0" y="0"/>
          <a:ext cx="0" cy="0"/>
          <a:chOff x="0" y="0"/>
          <a:chExt cx="0" cy="0"/>
        </a:xfrm>
      </p:grpSpPr>
      <p:graphicFrame>
        <p:nvGraphicFramePr>
          <p:cNvPr id="2" name="表格 1"/>
          <p:cNvGraphicFramePr>
            <a:graphicFrameLocks noGrp="1"/>
          </p:cNvGraphicFramePr>
          <p:nvPr userDrawn="1"/>
        </p:nvGraphicFramePr>
        <p:xfrm>
          <a:off x="0" y="1268413"/>
          <a:ext cx="1692275" cy="4751388"/>
        </p:xfrm>
        <a:graphic>
          <a:graphicData uri="http://schemas.openxmlformats.org/drawingml/2006/table">
            <a:tbl>
              <a:tblPr>
                <a:tableStyleId>{2D5ABB26-0587-4C30-8999-92F81FD0307C}</a:tableStyleId>
              </a:tblPr>
              <a:tblGrid>
                <a:gridCol w="1692275"/>
              </a:tblGrid>
              <a:tr h="791898">
                <a:tc>
                  <a:txBody>
                    <a:bodyPr/>
                    <a:lstStyle/>
                    <a:p>
                      <a:pPr marL="0" algn="ctr" defTabSz="914400" rtl="0" eaLnBrk="1" latinLnBrk="0" hangingPunct="1"/>
                      <a:endParaRPr lang="zh-CN" altLang="en-US" sz="1800" kern="1200" dirty="0">
                        <a:solidFill>
                          <a:schemeClr val="tx1">
                            <a:lumMod val="65000"/>
                            <a:lumOff val="35000"/>
                          </a:schemeClr>
                        </a:solidFill>
                        <a:latin typeface="微软雅黑" panose="020B0503020204020204" pitchFamily="34" charset="-122"/>
                        <a:ea typeface="微软雅黑" panose="020B0503020204020204" pitchFamily="34" charset="-122"/>
                        <a:cs typeface="+mn-cs"/>
                      </a:endParaRPr>
                    </a:p>
                  </a:txBody>
                  <a:tcPr marT="45723" marB="45723"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791898">
                <a:tc>
                  <a:txBody>
                    <a:bodyPr/>
                    <a:lstStyle/>
                    <a:p>
                      <a:pPr algn="ctr"/>
                      <a:endPar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endParaRPr>
                    </a:p>
                  </a:txBody>
                  <a:tcPr marT="45723" marB="45723"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791898">
                <a:tc>
                  <a:txBody>
                    <a:bodyPr/>
                    <a:lstStyle/>
                    <a:p>
                      <a:pPr algn="ctr"/>
                      <a:endPar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endParaRPr>
                    </a:p>
                  </a:txBody>
                  <a:tcPr marT="45723" marB="45723"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791898">
                <a:tc>
                  <a:txBody>
                    <a:bodyPr/>
                    <a:lstStyle/>
                    <a:p>
                      <a:pPr algn="ctr"/>
                      <a:endPar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endParaRPr>
                    </a:p>
                  </a:txBody>
                  <a:tcPr marT="45723" marB="45723"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791898">
                <a:tc>
                  <a:txBody>
                    <a:bodyPr/>
                    <a:lstStyle/>
                    <a:p>
                      <a:pPr algn="ctr" rtl="0" eaLnBrk="1" fontAlgn="base" hangingPunct="1">
                        <a:spcBef>
                          <a:spcPct val="0"/>
                        </a:spcBef>
                        <a:spcAft>
                          <a:spcPct val="0"/>
                        </a:spcAft>
                        <a:buFont typeface="Arial" panose="020B0604020202020204" pitchFamily="34" charset="0"/>
                        <a:buNone/>
                        <a:defRPr/>
                      </a:pPr>
                      <a:endParaRPr lang="zh-CN" altLang="en-US" sz="1800" b="1" kern="1200" dirty="0">
                        <a:solidFill>
                          <a:srgbClr val="6D6D6D"/>
                        </a:solidFill>
                        <a:latin typeface="微软雅黑" panose="020B0503020204020204" pitchFamily="34" charset="-122"/>
                        <a:ea typeface="微软雅黑" panose="020B0503020204020204" pitchFamily="34" charset="-122"/>
                        <a:cs typeface="+mn-cs"/>
                      </a:endParaRPr>
                    </a:p>
                  </a:txBody>
                  <a:tcPr marT="45723" marB="45723"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791898">
                <a:tc>
                  <a:txBody>
                    <a:bodyPr/>
                    <a:lstStyle/>
                    <a:p>
                      <a:pPr algn="ctr"/>
                      <a:endPar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endParaRPr>
                    </a:p>
                  </a:txBody>
                  <a:tcPr marT="45723" marB="45723"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noFill/>
                      <a:prstDash val="solid"/>
                      <a:round/>
                      <a:headEnd type="none" w="med" len="med"/>
                      <a:tailEnd type="none" w="med" len="med"/>
                    </a:lnB>
                  </a:tcPr>
                </a:tc>
              </a:tr>
            </a:tbl>
          </a:graphicData>
        </a:graphic>
      </p:graphicFrame>
      <p:cxnSp>
        <p:nvCxnSpPr>
          <p:cNvPr id="3" name="直接连接符 2"/>
          <p:cNvCxnSpPr/>
          <p:nvPr userDrawn="1"/>
        </p:nvCxnSpPr>
        <p:spPr>
          <a:xfrm>
            <a:off x="1692275" y="0"/>
            <a:ext cx="0" cy="687387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userDrawn="1"/>
        </p:nvCxnSpPr>
        <p:spPr>
          <a:xfrm flipH="1">
            <a:off x="1692275" y="1265238"/>
            <a:ext cx="10501313"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10" name="组合 9"/>
          <p:cNvGrpSpPr/>
          <p:nvPr userDrawn="1"/>
        </p:nvGrpSpPr>
        <p:grpSpPr>
          <a:xfrm>
            <a:off x="0" y="3644265"/>
            <a:ext cx="1690370" cy="881380"/>
            <a:chOff x="4055" y="4643"/>
            <a:chExt cx="2662" cy="1388"/>
          </a:xfrm>
        </p:grpSpPr>
        <p:sp>
          <p:nvSpPr>
            <p:cNvPr id="5" name="矩形 4">
              <a:hlinkClick r:id="" action="ppaction://noaction"/>
            </p:cNvPr>
            <p:cNvSpPr/>
            <p:nvPr userDrawn="1"/>
          </p:nvSpPr>
          <p:spPr>
            <a:xfrm>
              <a:off x="4055" y="4643"/>
              <a:ext cx="2663" cy="1240"/>
            </a:xfrm>
            <a:prstGeom prst="rect">
              <a:avLst/>
            </a:prstGeom>
            <a:solidFill>
              <a:srgbClr val="0076A3"/>
            </a:solidFill>
            <a:ln>
              <a:noFill/>
            </a:ln>
            <a:effectLst>
              <a:outerShdw blurRad="50800" dist="50800" dir="5400000" algn="ctr" rotWithShape="0">
                <a:srgbClr val="000000">
                  <a:alpha val="0"/>
                </a:s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 typeface="Arial" panose="020B0604020202020204" pitchFamily="34" charset="0"/>
                <a:buNone/>
                <a:defRPr/>
              </a:pPr>
              <a:r>
                <a:rPr lang="zh-CN" altLang="en-US" sz="1800" b="1">
                  <a:ln>
                    <a:noFill/>
                  </a:ln>
                  <a:effectLst/>
                  <a:uLnTx/>
                  <a:uFillTx/>
                  <a:latin typeface="微软雅黑" panose="020B0503020204020204" pitchFamily="34" charset="-122"/>
                  <a:ea typeface="微软雅黑" panose="020B0503020204020204" pitchFamily="34" charset="-122"/>
                  <a:sym typeface="+mn-ea"/>
                </a:rPr>
                <a:t>实验设置</a:t>
              </a:r>
              <a:endParaRPr lang="zh-CN" altLang="en-US" sz="1800" b="1">
                <a:ln>
                  <a:noFill/>
                </a:ln>
                <a:effectLst/>
                <a:uLnTx/>
                <a:uFillTx/>
                <a:latin typeface="微软雅黑" panose="020B0503020204020204" pitchFamily="34" charset="-122"/>
                <a:ea typeface="微软雅黑" panose="020B0503020204020204" pitchFamily="34" charset="-122"/>
                <a:sym typeface="+mn-ea"/>
              </a:endParaRPr>
            </a:p>
          </p:txBody>
        </p:sp>
        <p:sp>
          <p:nvSpPr>
            <p:cNvPr id="6" name="流程图: 合并 5"/>
            <p:cNvSpPr/>
            <p:nvPr userDrawn="1"/>
          </p:nvSpPr>
          <p:spPr>
            <a:xfrm>
              <a:off x="5294" y="5883"/>
              <a:ext cx="185" cy="148"/>
            </a:xfrm>
            <a:prstGeom prst="flowChartMerg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grpSp>
      <p:sp>
        <p:nvSpPr>
          <p:cNvPr id="7" name="文本框 32"/>
          <p:cNvSpPr txBox="1">
            <a:spLocks noChangeArrowheads="1"/>
          </p:cNvSpPr>
          <p:nvPr userDrawn="1"/>
        </p:nvSpPr>
        <p:spPr bwMode="auto">
          <a:xfrm>
            <a:off x="-69850" y="6572250"/>
            <a:ext cx="270351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a:defRPr>
                <a:solidFill>
                  <a:schemeClr val="tx1"/>
                </a:solidFill>
                <a:latin typeface="Calibri" panose="020F0502020204030204" pitchFamily="34" charset="0"/>
                <a:ea typeface="宋体" panose="02010600030101010101" pitchFamily="2" charset="-122"/>
              </a:defRPr>
            </a:lvl2pPr>
            <a:lvl3pPr>
              <a:defRPr>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1600" b="0" i="0" u="none" strike="noStrike" kern="1200" cap="none" spc="0" normalizeH="0" baseline="0" noProof="0" dirty="0" smtClean="0">
                <a:ln>
                  <a:noFill/>
                </a:ln>
                <a:solidFill>
                  <a:srgbClr val="0076A3"/>
                </a:solidFill>
                <a:effectLst/>
                <a:uLnTx/>
                <a:uFillTx/>
                <a:latin typeface="Harlow Solid Italic" panose="04030604020F02020D02" pitchFamily="82" charset="0"/>
                <a:ea typeface="微软雅黑" panose="020B0503020204020204" pitchFamily="34" charset="-122"/>
                <a:cs typeface="Aharoni" panose="02010803020104030203" pitchFamily="2" charset="-79"/>
                <a:sym typeface="Arial" panose="020B0604020202020204" pitchFamily="34" charset="0"/>
              </a:rPr>
              <a:t>www.mlda.swu.edu.cn</a:t>
            </a:r>
            <a:endParaRPr kumimoji="0" lang="en-US" altLang="zh-CN" sz="1600" b="0" i="0" u="none" strike="noStrike" kern="1200" cap="none" spc="0" normalizeH="0" baseline="0" noProof="0" dirty="0" smtClean="0">
              <a:ln>
                <a:noFill/>
              </a:ln>
              <a:solidFill>
                <a:srgbClr val="0076A3"/>
              </a:solidFill>
              <a:effectLst/>
              <a:uLnTx/>
              <a:uFillTx/>
              <a:latin typeface="Harlow Solid Italic" panose="04030604020F02020D02" pitchFamily="82" charset="0"/>
              <a:ea typeface="微软雅黑" panose="020B0503020204020204" pitchFamily="34" charset="-122"/>
              <a:cs typeface="Aharoni" panose="02010803020104030203" pitchFamily="2" charset="-79"/>
              <a:sym typeface="Arial" panose="020B0604020202020204" pitchFamily="34" charset="0"/>
            </a:endParaRPr>
          </a:p>
        </p:txBody>
      </p:sp>
      <p:sp>
        <p:nvSpPr>
          <p:cNvPr id="8" name="文本框 2">
            <a:hlinkClick r:id="" action="ppaction://noaction"/>
          </p:cNvPr>
          <p:cNvSpPr txBox="1">
            <a:spLocks noChangeArrowheads="1"/>
          </p:cNvSpPr>
          <p:nvPr userDrawn="1"/>
        </p:nvSpPr>
        <p:spPr bwMode="auto">
          <a:xfrm>
            <a:off x="301625" y="1400810"/>
            <a:ext cx="111918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lang="zh-CN" altLang="en-US" sz="1800" b="1" noProof="0" dirty="0" smtClean="0">
                <a:ln>
                  <a:noFill/>
                </a:ln>
                <a:solidFill>
                  <a:srgbClr val="595959"/>
                </a:solidFill>
                <a:effectLst/>
                <a:uLnTx/>
                <a:uFillTx/>
                <a:latin typeface="微软雅黑" panose="020B0503020204020204" pitchFamily="34" charset="-122"/>
                <a:ea typeface="微软雅黑" panose="020B0503020204020204" pitchFamily="34" charset="-122"/>
                <a:sym typeface="+mn-ea"/>
              </a:rPr>
              <a:t>背景介绍</a:t>
            </a:r>
            <a:endParaRPr kumimoji="0" lang="zh-CN" altLang="en-US" sz="1800" b="1" i="0" u="none" strike="noStrike" kern="1200" cap="none" spc="0" normalizeH="0" baseline="0" noProof="0" dirty="0" smtClean="0">
              <a:ln>
                <a:noFill/>
              </a:ln>
              <a:solidFill>
                <a:srgbClr val="595959"/>
              </a:solidFill>
              <a:effectLst/>
              <a:uLnTx/>
              <a:uFillTx/>
              <a:latin typeface="微软雅黑" panose="020B0503020204020204" pitchFamily="34" charset="-122"/>
              <a:ea typeface="微软雅黑" panose="020B0503020204020204" pitchFamily="34" charset="-122"/>
              <a:cs typeface="+mn-cs"/>
              <a:sym typeface="+mn-ea"/>
            </a:endParaRPr>
          </a:p>
        </p:txBody>
      </p:sp>
      <p:sp>
        <p:nvSpPr>
          <p:cNvPr id="9" name="文本框 8">
            <a:hlinkClick r:id="" action="ppaction://noaction"/>
          </p:cNvPr>
          <p:cNvSpPr txBox="1">
            <a:spLocks noChangeArrowheads="1"/>
          </p:cNvSpPr>
          <p:nvPr userDrawn="1"/>
        </p:nvSpPr>
        <p:spPr bwMode="auto">
          <a:xfrm>
            <a:off x="293688" y="2284413"/>
            <a:ext cx="11271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a:defRPr>
                <a:solidFill>
                  <a:schemeClr val="tx1"/>
                </a:solidFill>
                <a:latin typeface="Calibri" panose="020F0502020204030204" pitchFamily="34" charset="0"/>
                <a:ea typeface="宋体" panose="02010600030101010101" pitchFamily="2" charset="-122"/>
              </a:defRPr>
            </a:lvl2pPr>
            <a:lvl3pPr>
              <a:defRPr>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1800" b="1" i="0" u="none" strike="noStrike" kern="1200" cap="none" spc="0" normalizeH="0" baseline="0" noProof="0" dirty="0" smtClean="0">
                <a:ln>
                  <a:noFill/>
                </a:ln>
                <a:solidFill>
                  <a:srgbClr val="595959"/>
                </a:solidFill>
                <a:effectLst/>
                <a:uLnTx/>
                <a:uFillTx/>
                <a:latin typeface="微软雅黑" panose="020B0503020204020204" pitchFamily="34" charset="-122"/>
                <a:ea typeface="微软雅黑" panose="020B0503020204020204" pitchFamily="34" charset="-122"/>
                <a:cs typeface="+mn-cs"/>
                <a:sym typeface="+mn-ea"/>
              </a:rPr>
              <a:t>相关工作</a:t>
            </a:r>
            <a:endParaRPr kumimoji="0" lang="zh-CN" altLang="en-US" sz="1800" b="1" i="0" u="none" strike="noStrike" kern="1200" cap="none" spc="0" normalizeH="0" baseline="0" noProof="0" dirty="0" smtClean="0">
              <a:ln>
                <a:noFill/>
              </a:ln>
              <a:solidFill>
                <a:srgbClr val="595959"/>
              </a:solidFill>
              <a:effectLst/>
              <a:uLnTx/>
              <a:uFillTx/>
              <a:latin typeface="微软雅黑" panose="020B0503020204020204" pitchFamily="34" charset="-122"/>
              <a:ea typeface="微软雅黑" panose="020B0503020204020204" pitchFamily="34" charset="-122"/>
              <a:cs typeface="+mn-cs"/>
              <a:sym typeface="+mn-ea"/>
            </a:endParaRPr>
          </a:p>
        </p:txBody>
      </p:sp>
      <p:pic>
        <p:nvPicPr>
          <p:cNvPr id="4118" name="图片 19" descr="icon11"/>
          <p:cNvPicPr>
            <a:picLocks noChangeAspect="1"/>
          </p:cNvPicPr>
          <p:nvPr userDrawn="1"/>
        </p:nvPicPr>
        <p:blipFill>
          <a:blip r:embed="rId3"/>
          <a:stretch>
            <a:fillRect/>
          </a:stretch>
        </p:blipFill>
        <p:spPr>
          <a:xfrm>
            <a:off x="279400" y="14288"/>
            <a:ext cx="1060450" cy="1147762"/>
          </a:xfrm>
          <a:prstGeom prst="rect">
            <a:avLst/>
          </a:prstGeom>
          <a:noFill/>
          <a:ln w="9525">
            <a:noFill/>
          </a:ln>
        </p:spPr>
      </p:pic>
      <p:sp>
        <p:nvSpPr>
          <p:cNvPr id="13" name="文本框 12"/>
          <p:cNvSpPr txBox="1">
            <a:spLocks noChangeArrowheads="1"/>
          </p:cNvSpPr>
          <p:nvPr userDrawn="1"/>
        </p:nvSpPr>
        <p:spPr bwMode="auto">
          <a:xfrm>
            <a:off x="-44450" y="1023938"/>
            <a:ext cx="1679575" cy="198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p>
            <a:pPr lvl="0"/>
            <a:r>
              <a:rPr lang="en-US" altLang="zh-CN" sz="700" i="1" dirty="0">
                <a:solidFill>
                  <a:schemeClr val="accent2">
                    <a:lumMod val="75000"/>
                  </a:schemeClr>
                </a:solidFill>
                <a:latin typeface="Cambria Math" panose="02040503050406030204" pitchFamily="18" charset="0"/>
                <a:ea typeface="Times New Roman" panose="02020603050405020304" pitchFamily="18" charset="0"/>
                <a:cs typeface="Cambria Math" panose="02040503050406030204" pitchFamily="18" charset="0"/>
              </a:rPr>
              <a:t>Machine Leaning and Data Analysis Lab</a:t>
            </a:r>
            <a:endParaRPr lang="en-US" altLang="zh-CN" sz="700" i="1" dirty="0">
              <a:solidFill>
                <a:schemeClr val="accent2">
                  <a:lumMod val="75000"/>
                </a:schemeClr>
              </a:solidFill>
              <a:latin typeface="Cambria Math" panose="02040503050406030204" pitchFamily="18" charset="0"/>
              <a:ea typeface="Cambria Math" panose="02040503050406030204" pitchFamily="18" charset="0"/>
              <a:cs typeface="Cambria Math" panose="02040503050406030204" pitchFamily="18" charset="0"/>
            </a:endParaRPr>
          </a:p>
        </p:txBody>
      </p:sp>
      <p:sp>
        <p:nvSpPr>
          <p:cNvPr id="14" name="矩形 13"/>
          <p:cNvSpPr>
            <a:spLocks noChangeArrowheads="1"/>
          </p:cNvSpPr>
          <p:nvPr userDrawn="1"/>
        </p:nvSpPr>
        <p:spPr bwMode="auto">
          <a:xfrm>
            <a:off x="207963" y="3034030"/>
            <a:ext cx="128397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lang="en-US" altLang="zh-CN" sz="1800" b="1" smtClean="0">
                <a:ln>
                  <a:noFill/>
                </a:ln>
                <a:solidFill>
                  <a:srgbClr val="6D6D6D"/>
                </a:solidFill>
                <a:effectLst/>
                <a:uLnTx/>
                <a:uFillTx/>
                <a:latin typeface="微软雅黑" panose="020B0503020204020204" pitchFamily="34" charset="-122"/>
                <a:ea typeface="微软雅黑" panose="020B0503020204020204" pitchFamily="34" charset="-122"/>
                <a:sym typeface="+mn-ea"/>
              </a:rPr>
              <a:t>DeepM4L</a:t>
            </a:r>
            <a:endParaRPr lang="en-US" altLang="zh-CN" sz="1800" b="1" smtClean="0">
              <a:ln>
                <a:noFill/>
              </a:ln>
              <a:solidFill>
                <a:srgbClr val="6D6D6D"/>
              </a:solidFill>
              <a:effectLst/>
              <a:uLnTx/>
              <a:uFillTx/>
              <a:latin typeface="微软雅黑" panose="020B0503020204020204" pitchFamily="34" charset="-122"/>
              <a:ea typeface="微软雅黑" panose="020B0503020204020204" pitchFamily="34" charset="-122"/>
              <a:sym typeface="+mn-ea"/>
            </a:endParaRPr>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第三章">
    <p:bg>
      <p:bgPr>
        <a:blipFill rotWithShape="0">
          <a:blip r:embed="rId2">
            <a:grayscl/>
          </a:blip>
          <a:stretch>
            <a:fillRect/>
          </a:stretch>
        </a:blipFill>
        <a:effectLst/>
      </p:bgPr>
    </p:bg>
    <p:spTree>
      <p:nvGrpSpPr>
        <p:cNvPr id="1" name=""/>
        <p:cNvGrpSpPr/>
        <p:nvPr/>
      </p:nvGrpSpPr>
      <p:grpSpPr>
        <a:xfrm>
          <a:off x="0" y="0"/>
          <a:ext cx="0" cy="0"/>
          <a:chOff x="0" y="0"/>
          <a:chExt cx="0" cy="0"/>
        </a:xfrm>
      </p:grpSpPr>
      <p:graphicFrame>
        <p:nvGraphicFramePr>
          <p:cNvPr id="2" name="表格 1"/>
          <p:cNvGraphicFramePr>
            <a:graphicFrameLocks noGrp="1"/>
          </p:cNvGraphicFramePr>
          <p:nvPr userDrawn="1"/>
        </p:nvGraphicFramePr>
        <p:xfrm>
          <a:off x="0" y="1268413"/>
          <a:ext cx="1692275" cy="4751388"/>
        </p:xfrm>
        <a:graphic>
          <a:graphicData uri="http://schemas.openxmlformats.org/drawingml/2006/table">
            <a:tbl>
              <a:tblPr>
                <a:tableStyleId>{2D5ABB26-0587-4C30-8999-92F81FD0307C}</a:tableStyleId>
              </a:tblPr>
              <a:tblGrid>
                <a:gridCol w="1692275"/>
              </a:tblGrid>
              <a:tr h="791898">
                <a:tc>
                  <a:txBody>
                    <a:bodyPr/>
                    <a:lstStyle/>
                    <a:p>
                      <a:pPr marL="0" algn="ctr" defTabSz="914400" rtl="0" eaLnBrk="1" latinLnBrk="0" hangingPunct="1"/>
                      <a:endParaRPr lang="zh-CN" altLang="en-US" sz="1800" kern="1200" dirty="0">
                        <a:solidFill>
                          <a:schemeClr val="tx1">
                            <a:lumMod val="65000"/>
                            <a:lumOff val="35000"/>
                          </a:schemeClr>
                        </a:solidFill>
                        <a:latin typeface="微软雅黑" panose="020B0503020204020204" pitchFamily="34" charset="-122"/>
                        <a:ea typeface="微软雅黑" panose="020B0503020204020204" pitchFamily="34" charset="-122"/>
                        <a:cs typeface="+mn-cs"/>
                      </a:endParaRPr>
                    </a:p>
                  </a:txBody>
                  <a:tcPr marT="45723" marB="45723"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791898">
                <a:tc>
                  <a:txBody>
                    <a:bodyPr/>
                    <a:lstStyle/>
                    <a:p>
                      <a:pPr algn="ctr"/>
                      <a:endPar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endParaRPr>
                    </a:p>
                  </a:txBody>
                  <a:tcPr marT="45723" marB="45723"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791898">
                <a:tc>
                  <a:txBody>
                    <a:bodyPr/>
                    <a:lstStyle/>
                    <a:p>
                      <a:pPr algn="ctr"/>
                      <a:endPar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endParaRPr>
                    </a:p>
                  </a:txBody>
                  <a:tcPr marT="45723" marB="45723"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791898">
                <a:tc>
                  <a:txBody>
                    <a:bodyPr/>
                    <a:lstStyle/>
                    <a:p>
                      <a:pPr algn="ctr"/>
                      <a:endPar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endParaRPr>
                    </a:p>
                  </a:txBody>
                  <a:tcPr marT="45723" marB="45723"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791898">
                <a:tc>
                  <a:txBody>
                    <a:bodyPr/>
                    <a:lstStyle/>
                    <a:p>
                      <a:pPr algn="ctr" rtl="0" eaLnBrk="1" fontAlgn="base" hangingPunct="1">
                        <a:spcBef>
                          <a:spcPct val="0"/>
                        </a:spcBef>
                        <a:spcAft>
                          <a:spcPct val="0"/>
                        </a:spcAft>
                        <a:buFont typeface="Arial" panose="020B0604020202020204" pitchFamily="34" charset="0"/>
                        <a:buNone/>
                        <a:defRPr/>
                      </a:pPr>
                      <a:endParaRPr lang="zh-CN" altLang="en-US" sz="1800" b="1" kern="1200" dirty="0">
                        <a:solidFill>
                          <a:srgbClr val="6D6D6D"/>
                        </a:solidFill>
                        <a:latin typeface="微软雅黑" panose="020B0503020204020204" pitchFamily="34" charset="-122"/>
                        <a:ea typeface="微软雅黑" panose="020B0503020204020204" pitchFamily="34" charset="-122"/>
                        <a:cs typeface="+mn-cs"/>
                      </a:endParaRPr>
                    </a:p>
                  </a:txBody>
                  <a:tcPr marT="45723" marB="45723"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791898">
                <a:tc>
                  <a:txBody>
                    <a:bodyPr/>
                    <a:lstStyle/>
                    <a:p>
                      <a:pPr algn="ctr"/>
                      <a:endPar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endParaRPr>
                    </a:p>
                  </a:txBody>
                  <a:tcPr marT="45723" marB="45723"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noFill/>
                      <a:prstDash val="solid"/>
                      <a:round/>
                      <a:headEnd type="none" w="med" len="med"/>
                      <a:tailEnd type="none" w="med" len="med"/>
                    </a:lnB>
                  </a:tcPr>
                </a:tc>
              </a:tr>
            </a:tbl>
          </a:graphicData>
        </a:graphic>
      </p:graphicFrame>
      <p:cxnSp>
        <p:nvCxnSpPr>
          <p:cNvPr id="3" name="直接连接符 2"/>
          <p:cNvCxnSpPr/>
          <p:nvPr userDrawn="1"/>
        </p:nvCxnSpPr>
        <p:spPr>
          <a:xfrm>
            <a:off x="1692275" y="0"/>
            <a:ext cx="0" cy="687387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userDrawn="1"/>
        </p:nvCxnSpPr>
        <p:spPr>
          <a:xfrm flipH="1">
            <a:off x="1692275" y="1265238"/>
            <a:ext cx="10501313"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10" name="组合 9"/>
          <p:cNvGrpSpPr/>
          <p:nvPr userDrawn="1"/>
        </p:nvGrpSpPr>
        <p:grpSpPr>
          <a:xfrm>
            <a:off x="0" y="4436110"/>
            <a:ext cx="1690370" cy="881380"/>
            <a:chOff x="4055" y="4643"/>
            <a:chExt cx="2662" cy="1388"/>
          </a:xfrm>
        </p:grpSpPr>
        <p:sp>
          <p:nvSpPr>
            <p:cNvPr id="5" name="矩形 4">
              <a:hlinkClick r:id="" action="ppaction://noaction"/>
            </p:cNvPr>
            <p:cNvSpPr/>
            <p:nvPr userDrawn="1"/>
          </p:nvSpPr>
          <p:spPr>
            <a:xfrm>
              <a:off x="4055" y="4643"/>
              <a:ext cx="2663" cy="1240"/>
            </a:xfrm>
            <a:prstGeom prst="rect">
              <a:avLst/>
            </a:prstGeom>
            <a:solidFill>
              <a:srgbClr val="0076A3"/>
            </a:solidFill>
            <a:ln>
              <a:noFill/>
            </a:ln>
            <a:effectLst>
              <a:outerShdw blurRad="50800" dist="50800" dir="5400000" algn="ctr" rotWithShape="0">
                <a:srgbClr val="000000">
                  <a:alpha val="0"/>
                </a:s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 typeface="Arial" panose="020B0604020202020204" pitchFamily="34" charset="0"/>
                <a:buNone/>
                <a:defRPr/>
              </a:pPr>
              <a:r>
                <a:rPr kumimoji="0" lang="zh-CN" altLang="en-US" sz="1800" b="1" i="0" u="none" strike="noStrike" kern="1200" cap="none" spc="0" normalizeH="0" baseline="0" noProof="1">
                  <a:ln>
                    <a:noFill/>
                  </a:ln>
                  <a:solidFill>
                    <a:schemeClr val="lt1"/>
                  </a:solidFill>
                  <a:effectLst/>
                  <a:uLnTx/>
                  <a:uFillTx/>
                  <a:latin typeface="微软雅黑" panose="020B0503020204020204" pitchFamily="34" charset="-122"/>
                  <a:ea typeface="微软雅黑" panose="020B0503020204020204" pitchFamily="34" charset="-122"/>
                  <a:cs typeface="+mn-cs"/>
                  <a:sym typeface="+mn-ea"/>
                </a:rPr>
                <a:t>实验结果</a:t>
              </a:r>
              <a:endParaRPr kumimoji="0" lang="zh-CN" altLang="en-US" sz="1800" b="1" i="0" u="none" strike="noStrike" kern="1200" cap="none" spc="0" normalizeH="0" baseline="0" noProof="1">
                <a:ln>
                  <a:noFill/>
                </a:ln>
                <a:solidFill>
                  <a:schemeClr val="lt1"/>
                </a:solidFill>
                <a:effectLst/>
                <a:uLnTx/>
                <a:uFillTx/>
                <a:latin typeface="微软雅黑" panose="020B0503020204020204" pitchFamily="34" charset="-122"/>
                <a:ea typeface="微软雅黑" panose="020B0503020204020204" pitchFamily="34" charset="-122"/>
                <a:cs typeface="+mn-cs"/>
                <a:sym typeface="+mn-ea"/>
              </a:endParaRPr>
            </a:p>
          </p:txBody>
        </p:sp>
        <p:sp>
          <p:nvSpPr>
            <p:cNvPr id="6" name="流程图: 合并 5"/>
            <p:cNvSpPr/>
            <p:nvPr userDrawn="1"/>
          </p:nvSpPr>
          <p:spPr>
            <a:xfrm>
              <a:off x="5294" y="5883"/>
              <a:ext cx="185" cy="148"/>
            </a:xfrm>
            <a:prstGeom prst="flowChartMerg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grpSp>
      <p:sp>
        <p:nvSpPr>
          <p:cNvPr id="7" name="文本框 32"/>
          <p:cNvSpPr txBox="1">
            <a:spLocks noChangeArrowheads="1"/>
          </p:cNvSpPr>
          <p:nvPr userDrawn="1"/>
        </p:nvSpPr>
        <p:spPr bwMode="auto">
          <a:xfrm>
            <a:off x="-69850" y="6572250"/>
            <a:ext cx="270351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a:defRPr>
                <a:solidFill>
                  <a:schemeClr val="tx1"/>
                </a:solidFill>
                <a:latin typeface="Calibri" panose="020F0502020204030204" pitchFamily="34" charset="0"/>
                <a:ea typeface="宋体" panose="02010600030101010101" pitchFamily="2" charset="-122"/>
              </a:defRPr>
            </a:lvl2pPr>
            <a:lvl3pPr>
              <a:defRPr>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1600" b="0" i="0" u="none" strike="noStrike" kern="1200" cap="none" spc="0" normalizeH="0" baseline="0" noProof="0" dirty="0" smtClean="0">
                <a:ln>
                  <a:noFill/>
                </a:ln>
                <a:solidFill>
                  <a:srgbClr val="0076A3"/>
                </a:solidFill>
                <a:effectLst/>
                <a:uLnTx/>
                <a:uFillTx/>
                <a:latin typeface="Harlow Solid Italic" panose="04030604020F02020D02" pitchFamily="82" charset="0"/>
                <a:ea typeface="微软雅黑" panose="020B0503020204020204" pitchFamily="34" charset="-122"/>
                <a:cs typeface="Aharoni" panose="02010803020104030203" pitchFamily="2" charset="-79"/>
                <a:sym typeface="Arial" panose="020B0604020202020204" pitchFamily="34" charset="0"/>
              </a:rPr>
              <a:t>www.mlda.swu.edu.cn</a:t>
            </a:r>
            <a:endParaRPr kumimoji="0" lang="en-US" altLang="zh-CN" sz="1600" b="0" i="0" u="none" strike="noStrike" kern="1200" cap="none" spc="0" normalizeH="0" baseline="0" noProof="0" dirty="0" smtClean="0">
              <a:ln>
                <a:noFill/>
              </a:ln>
              <a:solidFill>
                <a:srgbClr val="0076A3"/>
              </a:solidFill>
              <a:effectLst/>
              <a:uLnTx/>
              <a:uFillTx/>
              <a:latin typeface="Harlow Solid Italic" panose="04030604020F02020D02" pitchFamily="82" charset="0"/>
              <a:ea typeface="微软雅黑" panose="020B0503020204020204" pitchFamily="34" charset="-122"/>
              <a:cs typeface="Aharoni" panose="02010803020104030203" pitchFamily="2" charset="-79"/>
              <a:sym typeface="Arial" panose="020B0604020202020204" pitchFamily="34" charset="0"/>
            </a:endParaRPr>
          </a:p>
        </p:txBody>
      </p:sp>
      <p:sp>
        <p:nvSpPr>
          <p:cNvPr id="8" name="文本框 2">
            <a:hlinkClick r:id="" action="ppaction://noaction"/>
          </p:cNvPr>
          <p:cNvSpPr txBox="1">
            <a:spLocks noChangeArrowheads="1"/>
          </p:cNvSpPr>
          <p:nvPr userDrawn="1"/>
        </p:nvSpPr>
        <p:spPr bwMode="auto">
          <a:xfrm>
            <a:off x="301625" y="1400810"/>
            <a:ext cx="111918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lang="zh-CN" altLang="en-US" sz="1800" b="1" noProof="0" dirty="0" smtClean="0">
                <a:ln>
                  <a:noFill/>
                </a:ln>
                <a:solidFill>
                  <a:srgbClr val="595959"/>
                </a:solidFill>
                <a:effectLst/>
                <a:uLnTx/>
                <a:uFillTx/>
                <a:latin typeface="微软雅黑" panose="020B0503020204020204" pitchFamily="34" charset="-122"/>
                <a:ea typeface="微软雅黑" panose="020B0503020204020204" pitchFamily="34" charset="-122"/>
                <a:sym typeface="+mn-ea"/>
              </a:rPr>
              <a:t>背景介绍</a:t>
            </a:r>
            <a:endParaRPr kumimoji="0" lang="zh-CN" altLang="en-US" sz="1800" b="1" i="0" u="none" strike="noStrike" kern="1200" cap="none" spc="0" normalizeH="0" baseline="0" noProof="0" dirty="0" smtClean="0">
              <a:ln>
                <a:noFill/>
              </a:ln>
              <a:solidFill>
                <a:srgbClr val="595959"/>
              </a:solidFill>
              <a:effectLst/>
              <a:uLnTx/>
              <a:uFillTx/>
              <a:latin typeface="微软雅黑" panose="020B0503020204020204" pitchFamily="34" charset="-122"/>
              <a:ea typeface="微软雅黑" panose="020B0503020204020204" pitchFamily="34" charset="-122"/>
              <a:cs typeface="+mn-cs"/>
              <a:sym typeface="+mn-ea"/>
            </a:endParaRPr>
          </a:p>
        </p:txBody>
      </p:sp>
      <p:sp>
        <p:nvSpPr>
          <p:cNvPr id="9" name="文本框 8">
            <a:hlinkClick r:id="" action="ppaction://noaction"/>
          </p:cNvPr>
          <p:cNvSpPr txBox="1">
            <a:spLocks noChangeArrowheads="1"/>
          </p:cNvSpPr>
          <p:nvPr userDrawn="1"/>
        </p:nvSpPr>
        <p:spPr bwMode="auto">
          <a:xfrm>
            <a:off x="293688" y="2284413"/>
            <a:ext cx="11271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a:defRPr>
                <a:solidFill>
                  <a:schemeClr val="tx1"/>
                </a:solidFill>
                <a:latin typeface="Calibri" panose="020F0502020204030204" pitchFamily="34" charset="0"/>
                <a:ea typeface="宋体" panose="02010600030101010101" pitchFamily="2" charset="-122"/>
              </a:defRPr>
            </a:lvl2pPr>
            <a:lvl3pPr>
              <a:defRPr>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1800" b="1" i="0" u="none" strike="noStrike" kern="1200" cap="none" spc="0" normalizeH="0" baseline="0" noProof="0" dirty="0" smtClean="0">
                <a:ln>
                  <a:noFill/>
                </a:ln>
                <a:solidFill>
                  <a:srgbClr val="595959"/>
                </a:solidFill>
                <a:effectLst/>
                <a:uLnTx/>
                <a:uFillTx/>
                <a:latin typeface="微软雅黑" panose="020B0503020204020204" pitchFamily="34" charset="-122"/>
                <a:ea typeface="微软雅黑" panose="020B0503020204020204" pitchFamily="34" charset="-122"/>
                <a:cs typeface="+mn-cs"/>
                <a:sym typeface="+mn-ea"/>
              </a:rPr>
              <a:t>相关工作</a:t>
            </a:r>
            <a:endParaRPr kumimoji="0" lang="zh-CN" altLang="en-US" sz="1800" b="1" i="0" u="none" strike="noStrike" kern="1200" cap="none" spc="0" normalizeH="0" baseline="0" noProof="0" dirty="0" smtClean="0">
              <a:ln>
                <a:noFill/>
              </a:ln>
              <a:solidFill>
                <a:srgbClr val="595959"/>
              </a:solidFill>
              <a:effectLst/>
              <a:uLnTx/>
              <a:uFillTx/>
              <a:latin typeface="微软雅黑" panose="020B0503020204020204" pitchFamily="34" charset="-122"/>
              <a:ea typeface="微软雅黑" panose="020B0503020204020204" pitchFamily="34" charset="-122"/>
              <a:cs typeface="+mn-cs"/>
              <a:sym typeface="+mn-ea"/>
            </a:endParaRPr>
          </a:p>
        </p:txBody>
      </p:sp>
      <p:pic>
        <p:nvPicPr>
          <p:cNvPr id="4118" name="图片 19" descr="icon11"/>
          <p:cNvPicPr>
            <a:picLocks noChangeAspect="1"/>
          </p:cNvPicPr>
          <p:nvPr userDrawn="1"/>
        </p:nvPicPr>
        <p:blipFill>
          <a:blip r:embed="rId3"/>
          <a:stretch>
            <a:fillRect/>
          </a:stretch>
        </p:blipFill>
        <p:spPr>
          <a:xfrm>
            <a:off x="279400" y="14288"/>
            <a:ext cx="1060450" cy="1147762"/>
          </a:xfrm>
          <a:prstGeom prst="rect">
            <a:avLst/>
          </a:prstGeom>
          <a:noFill/>
          <a:ln w="9525">
            <a:noFill/>
          </a:ln>
        </p:spPr>
      </p:pic>
      <p:sp>
        <p:nvSpPr>
          <p:cNvPr id="13" name="文本框 12"/>
          <p:cNvSpPr txBox="1">
            <a:spLocks noChangeArrowheads="1"/>
          </p:cNvSpPr>
          <p:nvPr userDrawn="1"/>
        </p:nvSpPr>
        <p:spPr bwMode="auto">
          <a:xfrm>
            <a:off x="-44450" y="1023938"/>
            <a:ext cx="1679575" cy="198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p>
            <a:pPr lvl="0"/>
            <a:r>
              <a:rPr lang="en-US" altLang="zh-CN" sz="700" i="1" dirty="0">
                <a:solidFill>
                  <a:schemeClr val="accent2">
                    <a:lumMod val="75000"/>
                  </a:schemeClr>
                </a:solidFill>
                <a:latin typeface="Cambria Math" panose="02040503050406030204" pitchFamily="18" charset="0"/>
                <a:ea typeface="Times New Roman" panose="02020603050405020304" pitchFamily="18" charset="0"/>
                <a:cs typeface="Cambria Math" panose="02040503050406030204" pitchFamily="18" charset="0"/>
              </a:rPr>
              <a:t>Machine Leaning and Data Analysis Lab</a:t>
            </a:r>
            <a:endParaRPr lang="en-US" altLang="zh-CN" sz="700" i="1" dirty="0">
              <a:solidFill>
                <a:schemeClr val="accent2">
                  <a:lumMod val="75000"/>
                </a:schemeClr>
              </a:solidFill>
              <a:latin typeface="Cambria Math" panose="02040503050406030204" pitchFamily="18" charset="0"/>
              <a:ea typeface="Cambria Math" panose="02040503050406030204" pitchFamily="18" charset="0"/>
              <a:cs typeface="Cambria Math" panose="02040503050406030204" pitchFamily="18" charset="0"/>
            </a:endParaRPr>
          </a:p>
        </p:txBody>
      </p:sp>
      <p:sp>
        <p:nvSpPr>
          <p:cNvPr id="14" name="矩形 13"/>
          <p:cNvSpPr>
            <a:spLocks noChangeArrowheads="1"/>
          </p:cNvSpPr>
          <p:nvPr userDrawn="1"/>
        </p:nvSpPr>
        <p:spPr bwMode="auto">
          <a:xfrm>
            <a:off x="293688" y="2924810"/>
            <a:ext cx="109728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lang="zh-CN" altLang="en-US" sz="1800" b="1" smtClean="0">
                <a:ln>
                  <a:noFill/>
                </a:ln>
                <a:solidFill>
                  <a:srgbClr val="6D6D6D"/>
                </a:solidFill>
                <a:effectLst/>
                <a:uLnTx/>
                <a:uFillTx/>
                <a:latin typeface="微软雅黑" panose="020B0503020204020204" pitchFamily="34" charset="-122"/>
                <a:ea typeface="微软雅黑" panose="020B0503020204020204" pitchFamily="34" charset="-122"/>
                <a:sym typeface="+mn-ea"/>
              </a:rPr>
              <a:t>异质网络</a:t>
            </a:r>
            <a:endParaRPr lang="zh-CN" altLang="en-US" sz="1800" b="1" smtClean="0">
              <a:ln>
                <a:noFill/>
              </a:ln>
              <a:solidFill>
                <a:srgbClr val="6D6D6D"/>
              </a:solidFill>
              <a:effectLst/>
              <a:uLnTx/>
              <a:uFillTx/>
              <a:latin typeface="微软雅黑" panose="020B0503020204020204" pitchFamily="34" charset="-122"/>
              <a:ea typeface="微软雅黑" panose="020B0503020204020204" pitchFamily="34" charset="-122"/>
              <a:sym typeface="+mn-ea"/>
            </a:endParaRPr>
          </a:p>
        </p:txBody>
      </p:sp>
      <p:sp>
        <p:nvSpPr>
          <p:cNvPr id="12" name="文本框 16">
            <a:hlinkClick r:id="" action="ppaction://noaction"/>
          </p:cNvPr>
          <p:cNvSpPr txBox="1">
            <a:spLocks noChangeArrowheads="1"/>
          </p:cNvSpPr>
          <p:nvPr userDrawn="1"/>
        </p:nvSpPr>
        <p:spPr bwMode="auto">
          <a:xfrm>
            <a:off x="238125" y="3852863"/>
            <a:ext cx="11271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a:defRPr>
                <a:solidFill>
                  <a:schemeClr val="tx1"/>
                </a:solidFill>
                <a:latin typeface="Calibri" panose="020F0502020204030204" pitchFamily="34" charset="0"/>
                <a:ea typeface="宋体" panose="02010600030101010101" pitchFamily="2" charset="-122"/>
              </a:defRPr>
            </a:lvl2pPr>
            <a:lvl3pPr>
              <a:defRPr>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lang="zh-CN" altLang="en-US" sz="1800" b="1" noProof="0" dirty="0" smtClean="0">
                <a:ln>
                  <a:noFill/>
                </a:ln>
                <a:solidFill>
                  <a:srgbClr val="6D6D6D"/>
                </a:solidFill>
                <a:effectLst/>
                <a:uLnTx/>
                <a:uFillTx/>
                <a:latin typeface="微软雅黑" panose="020B0503020204020204" pitchFamily="34" charset="-122"/>
                <a:ea typeface="微软雅黑" panose="020B0503020204020204" pitchFamily="34" charset="-122"/>
                <a:sym typeface="+mn-ea"/>
              </a:rPr>
              <a:t>初步想法</a:t>
            </a:r>
            <a:endParaRPr lang="zh-CN" altLang="en-US" sz="1800" b="1" noProof="0" dirty="0" smtClean="0">
              <a:ln>
                <a:noFill/>
              </a:ln>
              <a:solidFill>
                <a:srgbClr val="6D6D6D"/>
              </a:solidFill>
              <a:effectLst/>
              <a:uLnTx/>
              <a:uFillTx/>
              <a:latin typeface="微软雅黑" panose="020B0503020204020204" pitchFamily="34" charset="-122"/>
              <a:ea typeface="微软雅黑" panose="020B0503020204020204" pitchFamily="34" charset="-122"/>
              <a:sym typeface="+mn-ea"/>
            </a:endParaRPr>
          </a:p>
        </p:txBody>
      </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自定义版式">
    <p:bg>
      <p:bgPr>
        <a:blipFill rotWithShape="0">
          <a:blip r:embed="rId2">
            <a:grayscl/>
          </a:blip>
          <a:stretch>
            <a:fillRect/>
          </a:stretch>
        </a:blipFill>
        <a:effectLst/>
      </p:bgPr>
    </p:bg>
    <p:spTree>
      <p:nvGrpSpPr>
        <p:cNvPr id="1" name=""/>
        <p:cNvGrpSpPr/>
        <p:nvPr/>
      </p:nvGrpSpPr>
      <p:grpSpPr>
        <a:xfrm>
          <a:off x="0" y="0"/>
          <a:ext cx="0" cy="0"/>
          <a:chOff x="0" y="0"/>
          <a:chExt cx="0" cy="0"/>
        </a:xfrm>
      </p:grpSpPr>
      <p:sp>
        <p:nvSpPr>
          <p:cNvPr id="2" name="文本框 32"/>
          <p:cNvSpPr txBox="1">
            <a:spLocks noChangeArrowheads="1"/>
          </p:cNvSpPr>
          <p:nvPr/>
        </p:nvSpPr>
        <p:spPr bwMode="auto">
          <a:xfrm>
            <a:off x="-69850" y="6572250"/>
            <a:ext cx="270351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a:defRPr>
                <a:solidFill>
                  <a:schemeClr val="tx1"/>
                </a:solidFill>
                <a:latin typeface="Calibri" panose="020F0502020204030204" pitchFamily="34" charset="0"/>
                <a:ea typeface="宋体" panose="02010600030101010101" pitchFamily="2" charset="-122"/>
              </a:defRPr>
            </a:lvl2pPr>
            <a:lvl3pPr>
              <a:defRPr>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1600" b="0" i="0" u="none" strike="noStrike" kern="1200" cap="none" spc="0" normalizeH="0" baseline="0" noProof="0" dirty="0" smtClean="0">
                <a:ln>
                  <a:noFill/>
                </a:ln>
                <a:solidFill>
                  <a:srgbClr val="0076A3"/>
                </a:solidFill>
                <a:effectLst/>
                <a:uLnTx/>
                <a:uFillTx/>
                <a:latin typeface="Harlow Solid Italic" panose="04030604020F02020D02" pitchFamily="82" charset="0"/>
                <a:ea typeface="微软雅黑" panose="020B0503020204020204" pitchFamily="34" charset="-122"/>
                <a:cs typeface="Aharoni" panose="02010803020104030203" pitchFamily="2" charset="-79"/>
                <a:sym typeface="Arial" panose="020B0604020202020204" pitchFamily="34" charset="0"/>
              </a:rPr>
              <a:t>www.mlda.swu.edu.cn</a:t>
            </a:r>
            <a:endParaRPr kumimoji="0" lang="en-US" altLang="zh-CN" sz="1600" b="0" i="0" u="none" strike="noStrike" kern="1200" cap="none" spc="0" normalizeH="0" baseline="0" noProof="0" dirty="0" smtClean="0">
              <a:ln>
                <a:noFill/>
              </a:ln>
              <a:solidFill>
                <a:srgbClr val="0076A3"/>
              </a:solidFill>
              <a:effectLst/>
              <a:uLnTx/>
              <a:uFillTx/>
              <a:latin typeface="Harlow Solid Italic" panose="04030604020F02020D02" pitchFamily="82" charset="0"/>
              <a:ea typeface="微软雅黑" panose="020B0503020204020204" pitchFamily="34" charset="-122"/>
              <a:cs typeface="Aharoni" panose="02010803020104030203" pitchFamily="2" charset="-79"/>
              <a:sym typeface="Arial" panose="020B0604020202020204" pitchFamily="34" charset="0"/>
            </a:endParaRPr>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lvl1pPr>
              <a:defRPr>
                <a:ea typeface="Times New Roman" panose="02020603050405020304" pitchFamily="18" charset="0"/>
              </a:defRPr>
            </a:lvl1p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lvl1pPr>
              <a:defRPr>
                <a:ea typeface="Times New Roman" panose="02020603050405020304" pitchFamily="18" charset="0"/>
              </a:defRPr>
            </a:lvl1p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lvl1pPr>
              <a:defRPr>
                <a:ea typeface="Times New Roman" panose="02020603050405020304" pitchFamily="18" charset="0"/>
              </a:defRPr>
            </a:lvl1pPr>
          </a:lstStyle>
          <a:p>
            <a:fld id="{E077DA78-E013-4A8C-AD75-63A150561B10}"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自定义版式">
    <p:bg>
      <p:bgPr>
        <a:blipFill rotWithShape="0">
          <a:blip r:embed="rId2">
            <a:grayscl/>
          </a:blip>
          <a:stretch>
            <a:fillRect/>
          </a:stretch>
        </a:blipFill>
        <a:effectLst/>
      </p:bgPr>
    </p:bg>
    <p:spTree>
      <p:nvGrpSpPr>
        <p:cNvPr id="1" name=""/>
        <p:cNvGrpSpPr/>
        <p:nvPr/>
      </p:nvGrpSpPr>
      <p:grpSpPr>
        <a:xfrm>
          <a:off x="0" y="0"/>
          <a:ext cx="0" cy="0"/>
          <a:chOff x="0" y="0"/>
          <a:chExt cx="0" cy="0"/>
        </a:xfrm>
      </p:grpSpPr>
      <p:sp>
        <p:nvSpPr>
          <p:cNvPr id="2" name="文本框 32"/>
          <p:cNvSpPr txBox="1">
            <a:spLocks noChangeArrowheads="1"/>
          </p:cNvSpPr>
          <p:nvPr/>
        </p:nvSpPr>
        <p:spPr bwMode="auto">
          <a:xfrm>
            <a:off x="-69850" y="6572250"/>
            <a:ext cx="270351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a:defRPr>
                <a:solidFill>
                  <a:schemeClr val="tx1"/>
                </a:solidFill>
                <a:latin typeface="Calibri" panose="020F0502020204030204" pitchFamily="34" charset="0"/>
                <a:ea typeface="宋体" panose="02010600030101010101" pitchFamily="2" charset="-122"/>
              </a:defRPr>
            </a:lvl2pPr>
            <a:lvl3pPr>
              <a:defRPr>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1600" b="0" i="0" u="none" strike="noStrike" kern="1200" cap="none" spc="0" normalizeH="0" baseline="0" noProof="0" dirty="0" smtClean="0">
                <a:ln>
                  <a:noFill/>
                </a:ln>
                <a:solidFill>
                  <a:srgbClr val="0076A3"/>
                </a:solidFill>
                <a:effectLst/>
                <a:uLnTx/>
                <a:uFillTx/>
                <a:latin typeface="Harlow Solid Italic" panose="04030604020F02020D02" pitchFamily="82" charset="0"/>
                <a:ea typeface="微软雅黑" panose="020B0503020204020204" pitchFamily="34" charset="-122"/>
                <a:cs typeface="Aharoni" panose="02010803020104030203" pitchFamily="2" charset="-79"/>
                <a:sym typeface="Arial" panose="020B0604020202020204" pitchFamily="34" charset="0"/>
              </a:rPr>
              <a:t>www.mlda.swu.edu.cn</a:t>
            </a:r>
            <a:endParaRPr kumimoji="0" lang="en-US" altLang="zh-CN" sz="1600" b="0" i="0" u="none" strike="noStrike" kern="1200" cap="none" spc="0" normalizeH="0" baseline="0" noProof="0" dirty="0" smtClean="0">
              <a:ln>
                <a:noFill/>
              </a:ln>
              <a:solidFill>
                <a:srgbClr val="0076A3"/>
              </a:solidFill>
              <a:effectLst/>
              <a:uLnTx/>
              <a:uFillTx/>
              <a:latin typeface="Harlow Solid Italic" panose="04030604020F02020D02" pitchFamily="82" charset="0"/>
              <a:ea typeface="微软雅黑" panose="020B0503020204020204" pitchFamily="34" charset="-122"/>
              <a:cs typeface="Aharoni" panose="02010803020104030203" pitchFamily="2" charset="-79"/>
              <a:sym typeface="Arial" panose="020B0604020202020204" pitchFamily="34" charset="0"/>
            </a:endParaRPr>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image" Target="../media/image1.png"/><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0"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theme" Target="../theme/theme2.xml"/><Relationship Id="rId8" Type="http://schemas.openxmlformats.org/officeDocument/2006/relationships/image" Target="../media/image1.png"/><Relationship Id="rId7" Type="http://schemas.openxmlformats.org/officeDocument/2006/relationships/slideLayout" Target="../slideLayouts/slideLayout15.xml"/><Relationship Id="rId6" Type="http://schemas.openxmlformats.org/officeDocument/2006/relationships/slideLayout" Target="../slideLayouts/slideLayout14.xml"/><Relationship Id="rId5" Type="http://schemas.openxmlformats.org/officeDocument/2006/relationships/slideLayout" Target="../slideLayouts/slideLayout13.xml"/><Relationship Id="rId4" Type="http://schemas.openxmlformats.org/officeDocument/2006/relationships/slideLayout" Target="../slideLayouts/slideLayout12.xml"/><Relationship Id="rId3" Type="http://schemas.openxmlformats.org/officeDocument/2006/relationships/slideLayout" Target="../slideLayouts/slideLayout11.xml"/><Relationship Id="rId2" Type="http://schemas.openxmlformats.org/officeDocument/2006/relationships/slideLayout" Target="../slideLayouts/slideLayout10.xml"/><Relationship Id="rId1"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0">
          <a:blip r:embed="rId9">
            <a:grayscl/>
          </a:blip>
          <a:stretch>
            <a:fillRect/>
          </a:stretch>
        </a:blipFill>
        <a:effectLst/>
      </p:bgPr>
    </p:bg>
    <p:spTree>
      <p:nvGrpSpPr>
        <p:cNvPr id="1" name=""/>
        <p:cNvGrpSpPr/>
        <p:nvPr/>
      </p:nvGrpSpPr>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Lst>
  <p:timing>
    <p:tnLst>
      <p:par>
        <p:cTn id="1" dur="indefinite" restart="never" nodeType="tmRoot"/>
      </p:par>
    </p:tnLst>
  </p:timing>
  <p:hf sldNum="0" hdr="0" ftr="0" dt="0"/>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rotWithShape="0">
          <a:blip r:embed="rId8">
            <a:grayscl/>
          </a:blip>
          <a:stretch>
            <a:fillRect/>
          </a:stretch>
        </a:blipFill>
        <a:effectLst/>
      </p:bgPr>
    </p:bg>
    <p:spTree>
      <p:nvGrpSpPr>
        <p:cNvPr id="1" name=""/>
        <p:cNvGrpSpPr/>
        <p:nvPr/>
      </p:nvGrpSpPr>
      <p:grpSpPr/>
    </p:spTree>
  </p:cSld>
  <p:clrMap bg1="lt1" tx1="dk1" bg2="lt2" tx2="dk2" accent1="accent1" accent2="accent2" accent3="accent3" accent4="accent4" accent5="accent5" accent6="accent6" hlink="hlink" folHlink="folHlink"/>
  <p:sldLayoutIdLst>
    <p:sldLayoutId id="2147483658" r:id="rId1"/>
    <p:sldLayoutId id="2147483659" r:id="rId2"/>
    <p:sldLayoutId id="2147483660" r:id="rId3"/>
    <p:sldLayoutId id="2147483661" r:id="rId4"/>
    <p:sldLayoutId id="2147483662" r:id="rId5"/>
    <p:sldLayoutId id="2147483663" r:id="rId6"/>
    <p:sldLayoutId id="2147483664" r:id="rId7"/>
  </p:sldLayoutIdLst>
  <p:timing>
    <p:tnLst>
      <p:par>
        <p:cTn id="1" dur="indefinite" restart="never" nodeType="tmRoot"/>
      </p:par>
    </p:tnLst>
  </p:timing>
  <p:hf sldNum="0" hdr="0" ftr="0" dt="0"/>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hyperlink" Target="http://www.mlda.swu.edu.cn/" TargetMode="Externa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7.png"/></Relationships>
</file>

<file path=ppt/slides/_rels/slide11.xml.rels><?xml version="1.0" encoding="UTF-8" standalone="yes"?>
<Relationships xmlns="http://schemas.openxmlformats.org/package/2006/relationships"><Relationship Id="rId9" Type="http://schemas.openxmlformats.org/officeDocument/2006/relationships/image" Target="../media/image12.wmf"/><Relationship Id="rId8" Type="http://schemas.openxmlformats.org/officeDocument/2006/relationships/oleObject" Target="../embeddings/oleObject6.bin"/><Relationship Id="rId7" Type="http://schemas.openxmlformats.org/officeDocument/2006/relationships/image" Target="../media/image11.wmf"/><Relationship Id="rId6" Type="http://schemas.openxmlformats.org/officeDocument/2006/relationships/oleObject" Target="../embeddings/oleObject5.bin"/><Relationship Id="rId5" Type="http://schemas.openxmlformats.org/officeDocument/2006/relationships/image" Target="../media/image10.wmf"/><Relationship Id="rId4" Type="http://schemas.openxmlformats.org/officeDocument/2006/relationships/oleObject" Target="../embeddings/oleObject4.bin"/><Relationship Id="rId3" Type="http://schemas.openxmlformats.org/officeDocument/2006/relationships/image" Target="../media/image9.wmf"/><Relationship Id="rId2" Type="http://schemas.openxmlformats.org/officeDocument/2006/relationships/oleObject" Target="../embeddings/oleObject3.bin"/><Relationship Id="rId11" Type="http://schemas.openxmlformats.org/officeDocument/2006/relationships/vmlDrawing" Target="../drawings/vmlDrawing3.vml"/><Relationship Id="rId10" Type="http://schemas.openxmlformats.org/officeDocument/2006/relationships/slideLayout" Target="../slideLayouts/slideLayout12.xml"/><Relationship Id="rId1" Type="http://schemas.openxmlformats.org/officeDocument/2006/relationships/image" Target="../media/image8.png"/></Relationships>
</file>

<file path=ppt/slides/_rels/slide12.xml.rels><?xml version="1.0" encoding="UTF-8" standalone="yes"?>
<Relationships xmlns="http://schemas.openxmlformats.org/package/2006/relationships"><Relationship Id="rId9" Type="http://schemas.openxmlformats.org/officeDocument/2006/relationships/image" Target="../media/image17.wmf"/><Relationship Id="rId8" Type="http://schemas.openxmlformats.org/officeDocument/2006/relationships/oleObject" Target="../embeddings/oleObject10.bin"/><Relationship Id="rId7" Type="http://schemas.openxmlformats.org/officeDocument/2006/relationships/image" Target="../media/image16.wmf"/><Relationship Id="rId6" Type="http://schemas.openxmlformats.org/officeDocument/2006/relationships/oleObject" Target="../embeddings/oleObject9.bin"/><Relationship Id="rId5" Type="http://schemas.openxmlformats.org/officeDocument/2006/relationships/image" Target="../media/image15.wmf"/><Relationship Id="rId4" Type="http://schemas.openxmlformats.org/officeDocument/2006/relationships/oleObject" Target="../embeddings/oleObject8.bin"/><Relationship Id="rId3" Type="http://schemas.openxmlformats.org/officeDocument/2006/relationships/image" Target="../media/image14.wmf"/><Relationship Id="rId2" Type="http://schemas.openxmlformats.org/officeDocument/2006/relationships/oleObject" Target="../embeddings/oleObject7.bin"/><Relationship Id="rId13" Type="http://schemas.openxmlformats.org/officeDocument/2006/relationships/vmlDrawing" Target="../drawings/vmlDrawing4.vml"/><Relationship Id="rId12" Type="http://schemas.openxmlformats.org/officeDocument/2006/relationships/slideLayout" Target="../slideLayouts/slideLayout12.xml"/><Relationship Id="rId11" Type="http://schemas.openxmlformats.org/officeDocument/2006/relationships/image" Target="../media/image18.wmf"/><Relationship Id="rId10" Type="http://schemas.openxmlformats.org/officeDocument/2006/relationships/oleObject" Target="../embeddings/oleObject11.bin"/><Relationship Id="rId1" Type="http://schemas.openxmlformats.org/officeDocument/2006/relationships/image" Target="../media/image13.png"/></Relationships>
</file>

<file path=ppt/slides/_rels/slide13.xml.rels><?xml version="1.0" encoding="UTF-8" standalone="yes"?>
<Relationships xmlns="http://schemas.openxmlformats.org/package/2006/relationships"><Relationship Id="rId5" Type="http://schemas.openxmlformats.org/officeDocument/2006/relationships/vmlDrawing" Target="../drawings/vmlDrawing5.vml"/><Relationship Id="rId4" Type="http://schemas.openxmlformats.org/officeDocument/2006/relationships/slideLayout" Target="../slideLayouts/slideLayout12.xml"/><Relationship Id="rId3" Type="http://schemas.openxmlformats.org/officeDocument/2006/relationships/image" Target="../media/image20.png"/><Relationship Id="rId2" Type="http://schemas.openxmlformats.org/officeDocument/2006/relationships/image" Target="../media/image19.wmf"/><Relationship Id="rId1" Type="http://schemas.openxmlformats.org/officeDocument/2006/relationships/oleObject" Target="../embeddings/oleObject12.bin"/></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2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4" Type="http://schemas.openxmlformats.org/officeDocument/2006/relationships/slideLayout" Target="../slideLayouts/slideLayout13.xml"/><Relationship Id="rId3" Type="http://schemas.openxmlformats.org/officeDocument/2006/relationships/image" Target="../media/image23.png"/><Relationship Id="rId2" Type="http://schemas.openxmlformats.org/officeDocument/2006/relationships/tags" Target="../tags/tag4.xml"/><Relationship Id="rId1" Type="http://schemas.openxmlformats.org/officeDocument/2006/relationships/image" Target="../media/image22.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26.png"/><Relationship Id="rId1" Type="http://schemas.openxmlformats.org/officeDocument/2006/relationships/image" Target="../media/image2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slide" Target="sl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4" Type="http://schemas.openxmlformats.org/officeDocument/2006/relationships/vmlDrawing" Target="../drawings/vmlDrawing1.vml"/><Relationship Id="rId3" Type="http://schemas.openxmlformats.org/officeDocument/2006/relationships/slideLayout" Target="../slideLayouts/slideLayout10.xml"/><Relationship Id="rId2" Type="http://schemas.openxmlformats.org/officeDocument/2006/relationships/image" Target="../media/image3.emf"/><Relationship Id="rId1" Type="http://schemas.openxmlformats.org/officeDocument/2006/relationships/oleObject" Target="../embeddings/oleObject1.bin"/></Relationships>
</file>

<file path=ppt/slides/_rels/slide4.xml.rels><?xml version="1.0" encoding="UTF-8" standalone="yes"?>
<Relationships xmlns="http://schemas.openxmlformats.org/package/2006/relationships"><Relationship Id="rId4" Type="http://schemas.openxmlformats.org/officeDocument/2006/relationships/vmlDrawing" Target="../drawings/vmlDrawing2.vml"/><Relationship Id="rId3" Type="http://schemas.openxmlformats.org/officeDocument/2006/relationships/slideLayout" Target="../slideLayouts/slideLayout10.xml"/><Relationship Id="rId2" Type="http://schemas.openxmlformats.org/officeDocument/2006/relationships/image" Target="../media/image3.emf"/><Relationship Id="rId1" Type="http://schemas.openxmlformats.org/officeDocument/2006/relationships/oleObject" Target="../embeddings/oleObject2.bin"/></Relationships>
</file>

<file path=ppt/slides/_rels/slide5.xml.rels><?xml version="1.0" encoding="UTF-8" standalone="yes"?>
<Relationships xmlns="http://schemas.openxmlformats.org/package/2006/relationships"><Relationship Id="rId4" Type="http://schemas.openxmlformats.org/officeDocument/2006/relationships/slideLayout" Target="../slideLayouts/slideLayout10.xml"/><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tags" Target="../tags/tag1.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image" Target="../media/image6.png"/><Relationship Id="rId1" Type="http://schemas.openxmlformats.org/officeDocument/2006/relationships/tags" Target="../tags/tag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image" Target="../media/image6.png"/><Relationship Id="rId1" Type="http://schemas.openxmlformats.org/officeDocument/2006/relationships/tags" Target="../tags/tag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265" name="圆角矩形 1"/>
          <p:cNvSpPr/>
          <p:nvPr/>
        </p:nvSpPr>
        <p:spPr>
          <a:xfrm>
            <a:off x="1221423" y="926783"/>
            <a:ext cx="9748837" cy="5003800"/>
          </a:xfrm>
          <a:prstGeom prst="roundRect">
            <a:avLst>
              <a:gd name="adj" fmla="val 3926"/>
            </a:avLst>
          </a:prstGeom>
          <a:solidFill>
            <a:srgbClr val="F2F2F2"/>
          </a:solidFill>
          <a:ln w="38100" cap="flat" cmpd="sng">
            <a:solidFill>
              <a:srgbClr val="0076A3"/>
            </a:solidFill>
            <a:prstDash val="solid"/>
            <a:round/>
            <a:headEnd type="none" w="med" len="med"/>
            <a:tailEnd type="none" w="med" len="med"/>
          </a:ln>
        </p:spPr>
        <p:txBody>
          <a:bodyPr anchor="t"/>
          <a:lstStyle/>
          <a:p>
            <a:pPr defTabSz="815975"/>
            <a:endParaRPr lang="zh-CN" altLang="en-US" dirty="0">
              <a:latin typeface="Calibri" panose="020F0502020204030204" pitchFamily="34" charset="0"/>
              <a:ea typeface="宋体" panose="02010600030101010101" pitchFamily="2" charset="-122"/>
            </a:endParaRPr>
          </a:p>
        </p:txBody>
      </p:sp>
      <p:sp>
        <p:nvSpPr>
          <p:cNvPr id="4" name="Rectangle 11"/>
          <p:cNvSpPr/>
          <p:nvPr/>
        </p:nvSpPr>
        <p:spPr>
          <a:xfrm>
            <a:off x="2784475" y="1908175"/>
            <a:ext cx="5008563" cy="718185"/>
          </a:xfrm>
          <a:prstGeom prst="rect">
            <a:avLst/>
          </a:prstGeom>
          <a:noFill/>
          <a:ln w="9525">
            <a:noFill/>
          </a:ln>
        </p:spPr>
        <p:txBody>
          <a:bodyPr lIns="72574" tIns="36287" rIns="72574" bIns="36287" anchor="t">
            <a:spAutoFit/>
          </a:bodyPr>
          <a:lstStyle/>
          <a:p>
            <a:pPr eaLnBrk="0" hangingPunct="0">
              <a:lnSpc>
                <a:spcPct val="150000"/>
              </a:lnSpc>
            </a:pPr>
            <a:r>
              <a:rPr lang="zh-CN" altLang="en-US" sz="1500" dirty="0">
                <a:solidFill>
                  <a:srgbClr val="0D0D0D"/>
                </a:solidFill>
                <a:latin typeface="微软雅黑" panose="020B0503020204020204" pitchFamily="34" charset="-122"/>
                <a:ea typeface="微软雅黑" panose="020B0503020204020204" pitchFamily="34" charset="-122"/>
                <a:sym typeface="微软雅黑" panose="020B0503020204020204" pitchFamily="34" charset="-122"/>
              </a:rPr>
              <a:t>  </a:t>
            </a:r>
            <a:r>
              <a:rPr lang="zh-CN" altLang="en-US" sz="2800" dirty="0">
                <a:solidFill>
                  <a:schemeClr val="accent1"/>
                </a:solidFill>
                <a:latin typeface="微软雅黑" panose="020B0503020204020204" pitchFamily="34" charset="-122"/>
                <a:ea typeface="微软雅黑" panose="020B0503020204020204" pitchFamily="34" charset="-122"/>
                <a:sym typeface="微软雅黑" panose="020B0503020204020204" pitchFamily="34" charset="-122"/>
              </a:rPr>
              <a:t> </a:t>
            </a:r>
            <a:r>
              <a:rPr lang="zh-CN" altLang="en-US" sz="2800" b="1" dirty="0">
                <a:solidFill>
                  <a:srgbClr val="0076A3"/>
                </a:solidFill>
                <a:latin typeface="微软雅黑" panose="020B0503020204020204" pitchFamily="34" charset="-122"/>
                <a:ea typeface="微软雅黑" panose="020B0503020204020204" pitchFamily="34" charset="-122"/>
                <a:sym typeface="微软雅黑" panose="020B0503020204020204" pitchFamily="34" charset="-122"/>
              </a:rPr>
              <a:t>  </a:t>
            </a:r>
            <a:endParaRPr lang="zh-CN" altLang="en-US" sz="2800" b="1" dirty="0">
              <a:solidFill>
                <a:srgbClr val="0076A3"/>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1267" name="圆角矩形 4"/>
          <p:cNvSpPr/>
          <p:nvPr/>
        </p:nvSpPr>
        <p:spPr>
          <a:xfrm>
            <a:off x="2314575" y="561975"/>
            <a:ext cx="1858963" cy="608013"/>
          </a:xfrm>
          <a:prstGeom prst="roundRect">
            <a:avLst>
              <a:gd name="adj" fmla="val 50000"/>
            </a:avLst>
          </a:prstGeom>
          <a:solidFill>
            <a:srgbClr val="0076A3"/>
          </a:solidFill>
          <a:ln w="19050">
            <a:noFill/>
          </a:ln>
        </p:spPr>
        <p:txBody>
          <a:bodyPr lIns="108816" tIns="54408" rIns="108816" bIns="54408" anchor="t"/>
          <a:lstStyle/>
          <a:p>
            <a:pPr algn="ctr" defTabSz="1087755"/>
            <a:endParaRPr lang="zh-CN" altLang="en-US" sz="2800" dirty="0">
              <a:solidFill>
                <a:schemeClr val="bg1"/>
              </a:solidFill>
              <a:latin typeface="Calibri Light" panose="020F0302020204030204" pitchFamily="34" charset="0"/>
              <a:ea typeface="微软雅黑" panose="020B0503020204020204" pitchFamily="34" charset="-122"/>
            </a:endParaRPr>
          </a:p>
        </p:txBody>
      </p:sp>
      <p:sp>
        <p:nvSpPr>
          <p:cNvPr id="5" name="矩形 4"/>
          <p:cNvSpPr/>
          <p:nvPr/>
        </p:nvSpPr>
        <p:spPr>
          <a:xfrm>
            <a:off x="2397125" y="652463"/>
            <a:ext cx="1776413" cy="4270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 typeface="Arial" panose="020B0604020202020204" pitchFamily="34" charset="0"/>
              <a:buNone/>
              <a:defRPr/>
            </a:pPr>
            <a:r>
              <a:rPr kumimoji="0" lang="en-US" altLang="zh-CN" sz="3200" b="1" i="0" u="none" strike="noStrike" kern="1200" cap="none" spc="0" normalizeH="0" baseline="0" noProof="1">
                <a:ln>
                  <a:noFill/>
                </a:ln>
                <a:solidFill>
                  <a:schemeClr val="lt1"/>
                </a:solidFill>
                <a:effectLst/>
                <a:uLnTx/>
                <a:uFillTx/>
                <a:latin typeface="微软雅黑" panose="020B0503020204020204" pitchFamily="34" charset="-122"/>
                <a:ea typeface="微软雅黑" panose="020B0503020204020204" pitchFamily="34" charset="-122"/>
                <a:cs typeface="+mn-cs"/>
                <a:sym typeface="+mn-ea"/>
              </a:rPr>
              <a:t>MLDA</a:t>
            </a:r>
            <a:endParaRPr kumimoji="0" lang="en-US" altLang="zh-CN" sz="3200" b="1" i="0" u="none" strike="noStrike" kern="1200" cap="none" spc="0" normalizeH="0" baseline="0" noProof="1">
              <a:ln>
                <a:noFill/>
              </a:ln>
              <a:solidFill>
                <a:schemeClr val="lt1"/>
              </a:solidFill>
              <a:effectLst/>
              <a:uLnTx/>
              <a:uFillTx/>
              <a:latin typeface="微软雅黑" panose="020B0503020204020204" pitchFamily="34" charset="-122"/>
              <a:ea typeface="微软雅黑" panose="020B0503020204020204" pitchFamily="34" charset="-122"/>
              <a:cs typeface="+mn-cs"/>
              <a:sym typeface="+mn-ea"/>
            </a:endParaRPr>
          </a:p>
        </p:txBody>
      </p:sp>
      <p:cxnSp>
        <p:nvCxnSpPr>
          <p:cNvPr id="6" name="直接连接符 5"/>
          <p:cNvCxnSpPr/>
          <p:nvPr/>
        </p:nvCxnSpPr>
        <p:spPr>
          <a:xfrm flipV="1">
            <a:off x="2759075" y="2393950"/>
            <a:ext cx="7096125" cy="9525"/>
          </a:xfrm>
          <a:prstGeom prst="line">
            <a:avLst/>
          </a:prstGeom>
          <a:ln w="63500">
            <a:solidFill>
              <a:srgbClr val="0076A3"/>
            </a:solidFill>
          </a:ln>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2759075" y="1333697"/>
            <a:ext cx="6980962" cy="1076325"/>
          </a:xfrm>
          <a:prstGeom prst="rect">
            <a:avLst/>
          </a:prstGeom>
          <a:noFill/>
        </p:spPr>
        <p:txBody>
          <a:bodyPr wrap="square" rtlCol="0">
            <a:spAutoFit/>
          </a:bodyPr>
          <a:lstStyle/>
          <a:p>
            <a:pPr algn="ctr"/>
            <a:r>
              <a:rPr lang="en-US" altLang="zh-CN" sz="3200" b="1" dirty="0">
                <a:latin typeface="Times New Roman" panose="02020603050405020304" pitchFamily="18" charset="0"/>
                <a:ea typeface="黑体" panose="02010609060101010101" pitchFamily="49" charset="-122"/>
                <a:cs typeface="Times New Roman" panose="02020603050405020304" pitchFamily="18" charset="0"/>
              </a:rPr>
              <a:t>Deep Multi-type Objects Multi-view Multi-instance Multi-label Learning</a:t>
            </a:r>
            <a:endParaRPr lang="en-US" altLang="zh-CN" sz="3200" b="1"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2294" name="文本框 3"/>
          <p:cNvSpPr txBox="1">
            <a:spLocks noChangeArrowheads="1"/>
          </p:cNvSpPr>
          <p:nvPr/>
        </p:nvSpPr>
        <p:spPr bwMode="auto">
          <a:xfrm>
            <a:off x="2038202" y="2626292"/>
            <a:ext cx="8538364" cy="829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en-US" altLang="zh-CN" sz="2400" b="1" dirty="0" err="1">
                <a:solidFill>
                  <a:srgbClr val="0076A3"/>
                </a:solidFill>
                <a:latin typeface="Arial" panose="020B0604020202020204" pitchFamily="34" charset="0"/>
                <a:ea typeface="Arial" panose="020B0604020202020204" pitchFamily="34" charset="0"/>
                <a:cs typeface="Arial" panose="020B0604020202020204" pitchFamily="34" charset="0"/>
              </a:rPr>
              <a:t>Yuanlin Yang</a:t>
            </a:r>
            <a:r>
              <a:rPr lang="en-US" altLang="zh-CN" sz="2400" baseline="30000" dirty="0">
                <a:solidFill>
                  <a:srgbClr val="0076A3"/>
                </a:solidFill>
                <a:latin typeface="Arial" panose="020B0604020202020204" pitchFamily="34" charset="0"/>
                <a:ea typeface="Arial" panose="020B0604020202020204" pitchFamily="34" charset="0"/>
                <a:cs typeface="Arial" panose="020B0604020202020204" pitchFamily="34" charset="0"/>
              </a:rPr>
              <a:t>1,2</a:t>
            </a:r>
            <a:r>
              <a:rPr lang="en-US" altLang="zh-CN" sz="2400" dirty="0">
                <a:solidFill>
                  <a:srgbClr val="0076A3"/>
                </a:solidFill>
                <a:latin typeface="Arial" panose="020B0604020202020204" pitchFamily="34" charset="0"/>
                <a:ea typeface="Arial" panose="020B0604020202020204" pitchFamily="34" charset="0"/>
                <a:cs typeface="Arial" panose="020B0604020202020204" pitchFamily="34" charset="0"/>
              </a:rPr>
              <a:t>, </a:t>
            </a:r>
            <a:r>
              <a:rPr lang="en-US" altLang="zh-CN" sz="2400" dirty="0" err="1">
                <a:solidFill>
                  <a:srgbClr val="FF9933"/>
                </a:solidFill>
                <a:latin typeface="Arial" panose="020B0604020202020204" pitchFamily="34" charset="0"/>
                <a:ea typeface="Arial" panose="020B0604020202020204" pitchFamily="34" charset="0"/>
                <a:cs typeface="Arial" panose="020B0604020202020204" pitchFamily="34" charset="0"/>
                <a:sym typeface="+mn-ea"/>
              </a:rPr>
              <a:t>Guoxian Yu</a:t>
            </a:r>
            <a:r>
              <a:rPr lang="en-US" altLang="zh-CN" sz="2400" baseline="30000" dirty="0">
                <a:solidFill>
                  <a:srgbClr val="0076A3"/>
                </a:solidFill>
                <a:latin typeface="Arial" panose="020B0604020202020204" pitchFamily="34" charset="0"/>
                <a:ea typeface="Arial" panose="020B0604020202020204" pitchFamily="34" charset="0"/>
                <a:cs typeface="Arial" panose="020B0604020202020204" pitchFamily="34" charset="0"/>
                <a:sym typeface="+mn-ea"/>
              </a:rPr>
              <a:t>1,2,*</a:t>
            </a:r>
            <a:r>
              <a:rPr lang="en-US" altLang="zh-CN" sz="2400" dirty="0">
                <a:solidFill>
                  <a:srgbClr val="0076A3"/>
                </a:solidFill>
                <a:latin typeface="Arial" panose="020B0604020202020204" pitchFamily="34" charset="0"/>
                <a:ea typeface="Arial" panose="020B0604020202020204" pitchFamily="34" charset="0"/>
                <a:cs typeface="Arial" panose="020B0604020202020204" pitchFamily="34" charset="0"/>
                <a:sym typeface="+mn-ea"/>
              </a:rPr>
              <a:t>,</a:t>
            </a:r>
            <a:r>
              <a:rPr lang="en-US" altLang="zh-CN" sz="2400" dirty="0">
                <a:solidFill>
                  <a:srgbClr val="0076A3"/>
                </a:solidFill>
                <a:latin typeface="Arial" panose="020B0604020202020204" pitchFamily="34" charset="0"/>
                <a:ea typeface="Arial" panose="020B0604020202020204" pitchFamily="34" charset="0"/>
                <a:cs typeface="Arial" panose="020B0604020202020204" pitchFamily="34" charset="0"/>
              </a:rPr>
              <a:t>  Carlotta Domeniconi</a:t>
            </a:r>
            <a:r>
              <a:rPr lang="en-US" altLang="zh-CN" sz="2400" baseline="30000" dirty="0">
                <a:solidFill>
                  <a:srgbClr val="0076A3"/>
                </a:solidFill>
                <a:latin typeface="Arial" panose="020B0604020202020204" pitchFamily="34" charset="0"/>
                <a:ea typeface="Arial" panose="020B0604020202020204" pitchFamily="34" charset="0"/>
                <a:cs typeface="Arial" panose="020B0604020202020204" pitchFamily="34" charset="0"/>
              </a:rPr>
              <a:t>3</a:t>
            </a:r>
            <a:r>
              <a:rPr lang="en-US" altLang="zh-CN" sz="2400" baseline="30000" dirty="0">
                <a:solidFill>
                  <a:srgbClr val="0076A3"/>
                </a:solidFill>
                <a:latin typeface="Arial" panose="020B0604020202020204" pitchFamily="34" charset="0"/>
                <a:ea typeface="Arial" panose="020B0604020202020204" pitchFamily="34" charset="0"/>
                <a:cs typeface="Arial" panose="020B0604020202020204" pitchFamily="34" charset="0"/>
              </a:rPr>
              <a:t> </a:t>
            </a:r>
            <a:r>
              <a:rPr lang="en-US" altLang="zh-CN" sz="2400" dirty="0">
                <a:solidFill>
                  <a:srgbClr val="0076A3"/>
                </a:solidFill>
                <a:latin typeface="Arial" panose="020B0604020202020204" pitchFamily="34" charset="0"/>
                <a:ea typeface="Arial" panose="020B0604020202020204" pitchFamily="34" charset="0"/>
                <a:cs typeface="Arial" panose="020B0604020202020204" pitchFamily="34" charset="0"/>
              </a:rPr>
              <a:t>and </a:t>
            </a:r>
            <a:r>
              <a:rPr lang="en-US" altLang="zh-CN" sz="2400" dirty="0" err="1">
                <a:solidFill>
                  <a:srgbClr val="0076A3"/>
                </a:solidFill>
                <a:latin typeface="Arial" panose="020B0604020202020204" pitchFamily="34" charset="0"/>
                <a:ea typeface="Arial" panose="020B0604020202020204" pitchFamily="34" charset="0"/>
                <a:cs typeface="Arial" panose="020B0604020202020204" pitchFamily="34" charset="0"/>
              </a:rPr>
              <a:t>Xiangliang</a:t>
            </a:r>
            <a:r>
              <a:rPr lang="en-US" altLang="zh-CN" sz="2400" dirty="0">
                <a:solidFill>
                  <a:srgbClr val="0076A3"/>
                </a:solidFill>
                <a:latin typeface="Arial" panose="020B0604020202020204" pitchFamily="34" charset="0"/>
                <a:ea typeface="Arial" panose="020B0604020202020204" pitchFamily="34" charset="0"/>
                <a:cs typeface="Arial" panose="020B0604020202020204" pitchFamily="34" charset="0"/>
              </a:rPr>
              <a:t> Zhang</a:t>
            </a:r>
            <a:r>
              <a:rPr lang="en-US" sz="2400" baseline="30000" dirty="0">
                <a:solidFill>
                  <a:srgbClr val="0076A3"/>
                </a:solidFill>
                <a:latin typeface="Arial" panose="020B0604020202020204" pitchFamily="34" charset="0"/>
                <a:ea typeface="Arial" panose="020B0604020202020204" pitchFamily="34" charset="0"/>
                <a:cs typeface="Arial" panose="020B0604020202020204" pitchFamily="34" charset="0"/>
              </a:rPr>
              <a:t>4</a:t>
            </a:r>
            <a:endParaRPr lang="en-US" sz="2400" dirty="0">
              <a:solidFill>
                <a:srgbClr val="0076A3"/>
              </a:solidFill>
              <a:latin typeface="Arial" panose="020B0604020202020204" pitchFamily="34" charset="0"/>
              <a:ea typeface="Arial" panose="020B0604020202020204" pitchFamily="34" charset="0"/>
              <a:cs typeface="Arial" panose="020B0604020202020204" pitchFamily="34" charset="0"/>
            </a:endParaRPr>
          </a:p>
        </p:txBody>
      </p:sp>
      <p:sp>
        <p:nvSpPr>
          <p:cNvPr id="12295" name="文本框 4"/>
          <p:cNvSpPr txBox="1">
            <a:spLocks noChangeArrowheads="1"/>
          </p:cNvSpPr>
          <p:nvPr/>
        </p:nvSpPr>
        <p:spPr bwMode="auto">
          <a:xfrm>
            <a:off x="1365885" y="3456337"/>
            <a:ext cx="9604385" cy="156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buFont typeface="Arial" panose="020B0604020202020204" pitchFamily="34" charset="0"/>
              <a:buNone/>
            </a:pPr>
            <a:r>
              <a:rPr lang="en-US" altLang="zh-CN" sz="2000" baseline="30000" dirty="0">
                <a:solidFill>
                  <a:srgbClr val="0076A3"/>
                </a:solidFill>
                <a:latin typeface="Arial" panose="020B0604020202020204" pitchFamily="34" charset="0"/>
                <a:ea typeface="Arial" panose="020B0604020202020204" pitchFamily="34" charset="0"/>
                <a:cs typeface="Arial" panose="020B0604020202020204" pitchFamily="34" charset="0"/>
              </a:rPr>
              <a:t>1</a:t>
            </a:r>
            <a:r>
              <a:rPr lang="en-US" altLang="zh-CN" sz="2400" dirty="0">
                <a:solidFill>
                  <a:srgbClr val="0076A3"/>
                </a:solidFill>
                <a:latin typeface="Arial" panose="020B0604020202020204" pitchFamily="34" charset="0"/>
                <a:ea typeface="Arial" panose="020B0604020202020204" pitchFamily="34" charset="0"/>
                <a:cs typeface="Arial" panose="020B0604020202020204" pitchFamily="34" charset="0"/>
              </a:rPr>
              <a:t>Southwest University, Chongqing, China</a:t>
            </a:r>
            <a:endParaRPr lang="en-US" altLang="zh-CN" sz="2400" dirty="0">
              <a:solidFill>
                <a:srgbClr val="0076A3"/>
              </a:solidFill>
              <a:latin typeface="Arial" panose="020B0604020202020204" pitchFamily="34" charset="0"/>
              <a:ea typeface="Arial" panose="020B0604020202020204" pitchFamily="34" charset="0"/>
              <a:cs typeface="Arial" panose="020B0604020202020204" pitchFamily="34" charset="0"/>
            </a:endParaRPr>
          </a:p>
          <a:p>
            <a:pPr algn="ctr">
              <a:buFont typeface="Arial" panose="020B0604020202020204" pitchFamily="34" charset="0"/>
              <a:buNone/>
            </a:pPr>
            <a:r>
              <a:rPr lang="en-US" altLang="zh-CN" sz="2400" baseline="30000" dirty="0">
                <a:solidFill>
                  <a:srgbClr val="0076A3"/>
                </a:solidFill>
                <a:latin typeface="Arial" panose="020B0604020202020204" pitchFamily="34" charset="0"/>
                <a:ea typeface="Arial" panose="020B0604020202020204" pitchFamily="34" charset="0"/>
                <a:cs typeface="Arial" panose="020B0604020202020204" pitchFamily="34" charset="0"/>
                <a:sym typeface="+mn-ea"/>
              </a:rPr>
              <a:t>2</a:t>
            </a:r>
            <a:r>
              <a:rPr lang="en-US" altLang="zh-CN" sz="2400" dirty="0">
                <a:solidFill>
                  <a:srgbClr val="0076A3"/>
                </a:solidFill>
                <a:latin typeface="Arial" panose="020B0604020202020204" pitchFamily="34" charset="0"/>
                <a:ea typeface="Arial" panose="020B0604020202020204" pitchFamily="34" charset="0"/>
                <a:cs typeface="Arial" panose="020B0604020202020204" pitchFamily="34" charset="0"/>
              </a:rPr>
              <a:t>Shandong University, Jinan, China</a:t>
            </a:r>
            <a:endParaRPr lang="en-US" altLang="zh-CN" sz="2400" dirty="0">
              <a:solidFill>
                <a:srgbClr val="0076A3"/>
              </a:solidFill>
              <a:latin typeface="Arial" panose="020B0604020202020204" pitchFamily="34" charset="0"/>
              <a:ea typeface="Arial" panose="020B0604020202020204" pitchFamily="34" charset="0"/>
              <a:cs typeface="Arial" panose="020B0604020202020204" pitchFamily="34" charset="0"/>
            </a:endParaRPr>
          </a:p>
          <a:p>
            <a:pPr algn="ctr">
              <a:buFont typeface="Arial" panose="020B0604020202020204" pitchFamily="34" charset="0"/>
              <a:buNone/>
            </a:pPr>
            <a:r>
              <a:rPr lang="en-US" altLang="zh-CN" sz="2400" baseline="30000" dirty="0">
                <a:solidFill>
                  <a:srgbClr val="0076A3"/>
                </a:solidFill>
                <a:latin typeface="Arial" panose="020B0604020202020204" pitchFamily="34" charset="0"/>
                <a:ea typeface="Arial" panose="020B0604020202020204" pitchFamily="34" charset="0"/>
                <a:cs typeface="Arial" panose="020B0604020202020204" pitchFamily="34" charset="0"/>
              </a:rPr>
              <a:t>3</a:t>
            </a:r>
            <a:r>
              <a:rPr lang="en-US" altLang="zh-CN" sz="2400" dirty="0">
                <a:solidFill>
                  <a:srgbClr val="0076A3"/>
                </a:solidFill>
                <a:latin typeface="Arial" panose="020B0604020202020204" pitchFamily="34" charset="0"/>
                <a:ea typeface="Arial" panose="020B0604020202020204" pitchFamily="34" charset="0"/>
                <a:cs typeface="Arial" panose="020B0604020202020204" pitchFamily="34" charset="0"/>
              </a:rPr>
              <a:t>George Mason University, VA, USA</a:t>
            </a:r>
            <a:endParaRPr lang="en-US" altLang="zh-CN" sz="2400" dirty="0">
              <a:solidFill>
                <a:srgbClr val="0076A3"/>
              </a:solidFill>
              <a:latin typeface="Arial" panose="020B0604020202020204" pitchFamily="34" charset="0"/>
              <a:ea typeface="Arial" panose="020B0604020202020204" pitchFamily="34" charset="0"/>
              <a:cs typeface="Arial" panose="020B0604020202020204" pitchFamily="34" charset="0"/>
            </a:endParaRPr>
          </a:p>
          <a:p>
            <a:pPr algn="ctr">
              <a:buFont typeface="Arial" panose="020B0604020202020204" pitchFamily="34" charset="0"/>
              <a:buNone/>
            </a:pPr>
            <a:r>
              <a:rPr lang="en-US" altLang="zh-CN" sz="2400" baseline="30000" dirty="0">
                <a:solidFill>
                  <a:srgbClr val="0076A3"/>
                </a:solidFill>
                <a:latin typeface="Arial" panose="020B0604020202020204" pitchFamily="34" charset="0"/>
                <a:ea typeface="Arial" panose="020B0604020202020204" pitchFamily="34" charset="0"/>
                <a:cs typeface="Arial" panose="020B0604020202020204" pitchFamily="34" charset="0"/>
                <a:sym typeface="+mn-ea"/>
              </a:rPr>
              <a:t>4</a:t>
            </a:r>
            <a:r>
              <a:rPr lang="en-US" altLang="zh-CN" sz="2400" dirty="0">
                <a:solidFill>
                  <a:srgbClr val="0076A3"/>
                </a:solidFill>
                <a:latin typeface="Arial" panose="020B0604020202020204" pitchFamily="34" charset="0"/>
                <a:ea typeface="Arial" panose="020B0604020202020204" pitchFamily="34" charset="0"/>
                <a:cs typeface="Arial" panose="020B0604020202020204" pitchFamily="34" charset="0"/>
                <a:sym typeface="+mn-ea"/>
              </a:rPr>
              <a:t>King Abdullah University of Science and Technology, </a:t>
            </a:r>
            <a:r>
              <a:rPr lang="en-US" altLang="zh-CN" sz="2400" dirty="0" err="1">
                <a:solidFill>
                  <a:srgbClr val="0076A3"/>
                </a:solidFill>
                <a:latin typeface="Arial" panose="020B0604020202020204" pitchFamily="34" charset="0"/>
                <a:ea typeface="Arial" panose="020B0604020202020204" pitchFamily="34" charset="0"/>
                <a:cs typeface="Arial" panose="020B0604020202020204" pitchFamily="34" charset="0"/>
                <a:sym typeface="+mn-ea"/>
              </a:rPr>
              <a:t>Thuwal</a:t>
            </a:r>
            <a:r>
              <a:rPr lang="en-US" altLang="zh-CN" sz="2400" dirty="0">
                <a:solidFill>
                  <a:srgbClr val="0076A3"/>
                </a:solidFill>
                <a:latin typeface="Arial" panose="020B0604020202020204" pitchFamily="34" charset="0"/>
                <a:ea typeface="Arial" panose="020B0604020202020204" pitchFamily="34" charset="0"/>
                <a:cs typeface="Arial" panose="020B0604020202020204" pitchFamily="34" charset="0"/>
                <a:sym typeface="+mn-ea"/>
              </a:rPr>
              <a:t>, SA</a:t>
            </a:r>
            <a:endParaRPr lang="en-US" altLang="zh-CN" sz="2400" dirty="0">
              <a:solidFill>
                <a:srgbClr val="0076A3"/>
              </a:solidFill>
              <a:latin typeface="Arial" panose="020B0604020202020204" pitchFamily="34" charset="0"/>
              <a:ea typeface="Arial" panose="020B0604020202020204" pitchFamily="34" charset="0"/>
              <a:cs typeface="Arial" panose="020B0604020202020204" pitchFamily="34" charset="0"/>
            </a:endParaRPr>
          </a:p>
        </p:txBody>
      </p:sp>
      <p:sp>
        <p:nvSpPr>
          <p:cNvPr id="8" name="矩形 7"/>
          <p:cNvSpPr/>
          <p:nvPr/>
        </p:nvSpPr>
        <p:spPr>
          <a:xfrm>
            <a:off x="2706144" y="4890875"/>
            <a:ext cx="7149140" cy="829945"/>
          </a:xfrm>
          <a:prstGeom prst="rect">
            <a:avLst/>
          </a:prstGeom>
        </p:spPr>
        <p:txBody>
          <a:bodyPr wrap="square">
            <a:spAutoFit/>
          </a:bodyPr>
          <a:p>
            <a:pPr algn="ctr">
              <a:buFont typeface="Arial" panose="020B0604020202020204" pitchFamily="34" charset="0"/>
              <a:buNone/>
            </a:pPr>
            <a:r>
              <a:rPr lang="en-US" altLang="zh-CN" sz="2400" b="1" dirty="0">
                <a:solidFill>
                  <a:srgbClr val="0076A3"/>
                </a:solidFill>
                <a:latin typeface="Arial" panose="020B0604020202020204" pitchFamily="34" charset="0"/>
                <a:ea typeface="Arial" panose="020B0604020202020204" pitchFamily="34" charset="0"/>
                <a:cs typeface="Arial" panose="020B0604020202020204" pitchFamily="34" charset="0"/>
              </a:rPr>
              <a:t>Machine Learning and Data Analysis Lab </a:t>
            </a:r>
            <a:endParaRPr lang="en-US" altLang="zh-CN" sz="2400" b="1" dirty="0">
              <a:solidFill>
                <a:srgbClr val="0076A3"/>
              </a:solidFill>
              <a:latin typeface="Arial" panose="020B0604020202020204" pitchFamily="34" charset="0"/>
              <a:ea typeface="Arial" panose="020B0604020202020204" pitchFamily="34" charset="0"/>
              <a:cs typeface="Arial" panose="020B0604020202020204" pitchFamily="34" charset="0"/>
            </a:endParaRPr>
          </a:p>
          <a:p>
            <a:pPr algn="ctr">
              <a:buFont typeface="Arial" panose="020B0604020202020204" pitchFamily="34" charset="0"/>
              <a:buNone/>
            </a:pPr>
            <a:r>
              <a:rPr lang="en-US" altLang="zh-CN" sz="2400" dirty="0">
                <a:solidFill>
                  <a:srgbClr val="598FC1"/>
                </a:solidFill>
                <a:latin typeface="Arial" panose="020B0604020202020204" pitchFamily="34" charset="0"/>
                <a:ea typeface="Arial" panose="020B0604020202020204" pitchFamily="34" charset="0"/>
                <a:cs typeface="Arial" panose="020B0604020202020204" pitchFamily="34" charset="0"/>
                <a:hlinkClick r:id="rId1"/>
              </a:rPr>
              <a:t>*</a:t>
            </a:r>
            <a:r>
              <a:rPr lang="en-US" altLang="zh-CN" sz="2400" dirty="0">
                <a:solidFill>
                  <a:srgbClr val="0076A3"/>
                </a:solidFill>
                <a:latin typeface="Arial" panose="020B0604020202020204" pitchFamily="34" charset="0"/>
                <a:ea typeface="Arial" panose="020B0604020202020204" pitchFamily="34" charset="0"/>
                <a:cs typeface="Arial" panose="020B0604020202020204" pitchFamily="34" charset="0"/>
                <a:hlinkClick r:id="rId1"/>
              </a:rPr>
              <a:t>www.mlda.swu.edu.cn</a:t>
            </a:r>
            <a:r>
              <a:rPr lang="en-US" altLang="zh-CN" sz="2400" dirty="0">
                <a:solidFill>
                  <a:srgbClr val="0076A3"/>
                </a:solidFill>
                <a:latin typeface="Arial" panose="020B0604020202020204" pitchFamily="34" charset="0"/>
                <a:ea typeface="Arial" panose="020B0604020202020204" pitchFamily="34" charset="0"/>
                <a:cs typeface="Arial" panose="020B0604020202020204" pitchFamily="34" charset="0"/>
              </a:rPr>
              <a:t> (</a:t>
            </a:r>
            <a:r>
              <a:rPr lang="en-US" altLang="zh-CN" sz="2400" u="sng" dirty="0" err="1">
                <a:solidFill>
                  <a:srgbClr val="FF9933"/>
                </a:solidFill>
                <a:latin typeface="Arial" panose="020B0604020202020204" pitchFamily="34" charset="0"/>
                <a:ea typeface="Arial" panose="020B0604020202020204" pitchFamily="34" charset="0"/>
                <a:cs typeface="Arial" panose="020B0604020202020204" pitchFamily="34" charset="0"/>
              </a:rPr>
              <a:t>gxyu@sdu.edu.cn</a:t>
            </a:r>
            <a:r>
              <a:rPr lang="en-US" altLang="zh-CN" sz="2400" dirty="0">
                <a:solidFill>
                  <a:srgbClr val="0076A3"/>
                </a:solidFill>
                <a:latin typeface="Arial" panose="020B0604020202020204" pitchFamily="34" charset="0"/>
                <a:ea typeface="Arial" panose="020B0604020202020204" pitchFamily="34" charset="0"/>
                <a:cs typeface="Arial" panose="020B0604020202020204" pitchFamily="34" charset="0"/>
              </a:rPr>
              <a:t>)</a:t>
            </a:r>
            <a:endParaRPr lang="en-US" altLang="zh-CN" sz="2400" dirty="0">
              <a:solidFill>
                <a:srgbClr val="0076A3"/>
              </a:solidFill>
              <a:latin typeface="Arial" panose="020B0604020202020204" pitchFamily="34" charset="0"/>
              <a:ea typeface="Arial" panose="020B0604020202020204" pitchFamily="34" charset="0"/>
              <a:cs typeface="Arial" panose="020B0604020202020204" pitchFamily="34" charset="0"/>
            </a:endParaRPr>
          </a:p>
        </p:txBody>
      </p:sp>
    </p:spTree>
  </p:cSld>
  <p:clrMapOvr>
    <a:masterClrMapping/>
  </p:clrMapOvr>
  <p:transition spd="slow">
    <p:wipe dir="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15363" name="组合 2"/>
          <p:cNvGrpSpPr/>
          <p:nvPr/>
        </p:nvGrpSpPr>
        <p:grpSpPr>
          <a:xfrm>
            <a:off x="2262188" y="511175"/>
            <a:ext cx="263525" cy="395288"/>
            <a:chOff x="5284519" y="1508166"/>
            <a:chExt cx="213756" cy="427512"/>
          </a:xfrm>
        </p:grpSpPr>
        <p:cxnSp>
          <p:nvCxnSpPr>
            <p:cNvPr id="10" name="直接连接符 9"/>
            <p:cNvCxnSpPr/>
            <p:nvPr/>
          </p:nvCxnSpPr>
          <p:spPr>
            <a:xfrm>
              <a:off x="5284519" y="1508166"/>
              <a:ext cx="213756" cy="214615"/>
            </a:xfrm>
            <a:prstGeom prst="line">
              <a:avLst/>
            </a:prstGeom>
            <a:ln w="19050">
              <a:solidFill>
                <a:srgbClr val="0076A3"/>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flipH="1">
              <a:off x="5284519" y="1722781"/>
              <a:ext cx="213756" cy="212897"/>
            </a:xfrm>
            <a:prstGeom prst="line">
              <a:avLst/>
            </a:prstGeom>
            <a:ln w="19050">
              <a:solidFill>
                <a:srgbClr val="0076A3"/>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grpSp>
      <p:sp>
        <p:nvSpPr>
          <p:cNvPr id="2" name="矩形 3"/>
          <p:cNvSpPr/>
          <p:nvPr/>
        </p:nvSpPr>
        <p:spPr>
          <a:xfrm>
            <a:off x="2876550" y="419100"/>
            <a:ext cx="995045" cy="582295"/>
          </a:xfrm>
          <a:prstGeom prst="rect">
            <a:avLst/>
          </a:prstGeom>
          <a:noFill/>
          <a:ln w="9525">
            <a:noFill/>
          </a:ln>
        </p:spPr>
        <p:txBody>
          <a:bodyPr wrap="none" lIns="91431" tIns="45716" rIns="91431" bIns="45716">
            <a:spAutoFit/>
          </a:bodyPr>
          <a:p>
            <a:pPr algn="l" eaLnBrk="1" hangingPunct="1">
              <a:buFont typeface="Arial" panose="020B0604020202020204" pitchFamily="34" charset="0"/>
              <a:buNone/>
            </a:pPr>
            <a:r>
              <a:rPr lang="en-US" altLang="zh-CN" sz="3200" b="1" dirty="0">
                <a:solidFill>
                  <a:srgbClr val="0076A3"/>
                </a:solidFill>
                <a:latin typeface="Arial" panose="020B0604020202020204" pitchFamily="34" charset="0"/>
                <a:ea typeface="微软雅黑" panose="020B0503020204020204" pitchFamily="34" charset="-122"/>
                <a:sym typeface="Impact" panose="020B0806030902050204" pitchFamily="34" charset="0"/>
              </a:rPr>
              <a:t>Idea</a:t>
            </a:r>
            <a:endParaRPr lang="en-US" altLang="zh-CN" sz="3200" b="1" dirty="0">
              <a:solidFill>
                <a:srgbClr val="0076A3"/>
              </a:solidFill>
              <a:latin typeface="Arial" panose="020B0604020202020204" pitchFamily="34" charset="0"/>
              <a:ea typeface="微软雅黑" panose="020B0503020204020204" pitchFamily="34" charset="-122"/>
              <a:sym typeface="Impact" panose="020B0806030902050204" pitchFamily="34" charset="0"/>
            </a:endParaRPr>
          </a:p>
        </p:txBody>
      </p:sp>
      <p:grpSp>
        <p:nvGrpSpPr>
          <p:cNvPr id="3" name="组合 2"/>
          <p:cNvGrpSpPr/>
          <p:nvPr/>
        </p:nvGrpSpPr>
        <p:grpSpPr>
          <a:xfrm>
            <a:off x="7384415" y="1290320"/>
            <a:ext cx="4639945" cy="5290512"/>
            <a:chOff x="9021" y="1678"/>
            <a:chExt cx="5837" cy="5407"/>
          </a:xfrm>
        </p:grpSpPr>
        <p:pic>
          <p:nvPicPr>
            <p:cNvPr id="7" name="图片 6"/>
            <p:cNvPicPr>
              <a:picLocks noChangeAspect="1"/>
            </p:cNvPicPr>
            <p:nvPr/>
          </p:nvPicPr>
          <p:blipFill>
            <a:blip r:embed="rId1"/>
            <a:stretch>
              <a:fillRect/>
            </a:stretch>
          </p:blipFill>
          <p:spPr>
            <a:xfrm>
              <a:off x="9328" y="1678"/>
              <a:ext cx="5016" cy="4654"/>
            </a:xfrm>
            <a:prstGeom prst="rect">
              <a:avLst/>
            </a:prstGeom>
          </p:spPr>
        </p:pic>
        <p:sp>
          <p:nvSpPr>
            <p:cNvPr id="8" name="文本框 7"/>
            <p:cNvSpPr txBox="1"/>
            <p:nvPr/>
          </p:nvSpPr>
          <p:spPr>
            <a:xfrm>
              <a:off x="9021" y="6332"/>
              <a:ext cx="5837" cy="753"/>
            </a:xfrm>
            <a:prstGeom prst="rect">
              <a:avLst/>
            </a:prstGeom>
            <a:noFill/>
          </p:spPr>
          <p:txBody>
            <a:bodyPr wrap="square" rtlCol="0" anchor="t">
              <a:spAutoFit/>
            </a:bodyPr>
            <a:p>
              <a:r>
                <a:rPr lang="zh-CN" altLang="en-US" sz="1400">
                  <a:ea typeface="Times New Roman" panose="02020603050405020304" pitchFamily="18" charset="0"/>
                </a:rPr>
                <a:t>An illustration of Multi-type Multi-view Multi-instance Multi-label(M4) data of four types (</a:t>
              </a:r>
              <a:r>
                <a:rPr lang="zh-CN" altLang="en-US" sz="1400" b="1">
                  <a:ea typeface="Times New Roman" panose="02020603050405020304" pitchFamily="18" charset="0"/>
                </a:rPr>
                <a:t>author</a:t>
              </a:r>
              <a:r>
                <a:rPr lang="zh-CN" altLang="en-US" sz="1400">
                  <a:ea typeface="Times New Roman" panose="02020603050405020304" pitchFamily="18" charset="0"/>
                </a:rPr>
                <a:t>, </a:t>
              </a:r>
              <a:r>
                <a:rPr lang="zh-CN" altLang="en-US" sz="1400" b="1">
                  <a:ea typeface="Times New Roman" panose="02020603050405020304" pitchFamily="18" charset="0"/>
                </a:rPr>
                <a:t>venue</a:t>
              </a:r>
              <a:r>
                <a:rPr lang="zh-CN" altLang="en-US" sz="1400">
                  <a:ea typeface="Times New Roman" panose="02020603050405020304" pitchFamily="18" charset="0"/>
                </a:rPr>
                <a:t>, </a:t>
              </a:r>
              <a:r>
                <a:rPr lang="zh-CN" altLang="en-US" sz="1400" b="1">
                  <a:ea typeface="Times New Roman" panose="02020603050405020304" pitchFamily="18" charset="0"/>
                </a:rPr>
                <a:t>paper </a:t>
              </a:r>
              <a:r>
                <a:rPr lang="zh-CN" altLang="en-US" sz="1400">
                  <a:ea typeface="Times New Roman" panose="02020603050405020304" pitchFamily="18" charset="0"/>
                </a:rPr>
                <a:t>and </a:t>
              </a:r>
              <a:r>
                <a:rPr lang="zh-CN" altLang="en-US" sz="1400" b="1">
                  <a:ea typeface="Times New Roman" panose="02020603050405020304" pitchFamily="18" charset="0"/>
                </a:rPr>
                <a:t>topic</a:t>
              </a:r>
              <a:r>
                <a:rPr lang="zh-CN" altLang="en-US" sz="1400">
                  <a:ea typeface="Times New Roman" panose="02020603050405020304" pitchFamily="18" charset="0"/>
                </a:rPr>
                <a:t>).</a:t>
              </a:r>
              <a:endParaRPr lang="zh-CN" altLang="en-US" sz="1400">
                <a:ea typeface="Times New Roman" panose="02020603050405020304" pitchFamily="18" charset="0"/>
              </a:endParaRPr>
            </a:p>
          </p:txBody>
        </p:sp>
      </p:grpSp>
      <p:sp>
        <p:nvSpPr>
          <p:cNvPr id="12" name="文本框 11"/>
          <p:cNvSpPr txBox="1"/>
          <p:nvPr/>
        </p:nvSpPr>
        <p:spPr>
          <a:xfrm>
            <a:off x="2176780" y="1692910"/>
            <a:ext cx="5803265" cy="2676525"/>
          </a:xfrm>
          <a:prstGeom prst="rect">
            <a:avLst/>
          </a:prstGeom>
          <a:noFill/>
        </p:spPr>
        <p:txBody>
          <a:bodyPr wrap="square" rtlCol="0" anchor="t">
            <a:spAutoFit/>
          </a:bodyPr>
          <a:p>
            <a:pPr algn="l"/>
            <a:r>
              <a:rPr lang="en-US" altLang="zh-CN" sz="2400" b="1" dirty="0">
                <a:solidFill>
                  <a:srgbClr val="1A6588"/>
                </a:solidFill>
                <a:latin typeface="Times New Roman" panose="02020603050405020304" pitchFamily="18" charset="0"/>
                <a:ea typeface="微软雅黑" panose="020B0503020204020204" pitchFamily="34" charset="-122"/>
                <a:sym typeface="+mn-ea"/>
              </a:rPr>
              <a:t>Step 1</a:t>
            </a:r>
            <a:r>
              <a:rPr lang="en-US" altLang="zh-CN" sz="2400" dirty="0">
                <a:solidFill>
                  <a:srgbClr val="1A6588"/>
                </a:solidFill>
                <a:latin typeface="Times New Roman" panose="02020603050405020304" pitchFamily="18" charset="0"/>
                <a:ea typeface="微软雅黑" panose="020B0503020204020204" pitchFamily="34" charset="-122"/>
                <a:sym typeface="+mn-ea"/>
              </a:rPr>
              <a:t>: Apply an instance embedding network to  </a:t>
            </a:r>
            <a:r>
              <a:rPr lang="en-US" altLang="zh-CN" sz="2400" dirty="0">
                <a:solidFill>
                  <a:srgbClr val="FF0000"/>
                </a:solidFill>
                <a:latin typeface="Times New Roman" panose="02020603050405020304" pitchFamily="18" charset="0"/>
                <a:ea typeface="微软雅黑" panose="020B0503020204020204" pitchFamily="34" charset="-122"/>
                <a:sym typeface="+mn-ea"/>
              </a:rPr>
              <a:t>encode</a:t>
            </a:r>
            <a:r>
              <a:rPr lang="en-US" altLang="zh-CN" sz="2400" dirty="0">
                <a:solidFill>
                  <a:srgbClr val="1A6588"/>
                </a:solidFill>
                <a:latin typeface="Times New Roman" panose="02020603050405020304" pitchFamily="18" charset="0"/>
                <a:ea typeface="微软雅黑" panose="020B0503020204020204" pitchFamily="34" charset="-122"/>
                <a:sym typeface="+mn-ea"/>
              </a:rPr>
              <a:t> the inter- and intra-relations among multi-type bags. Then learn the </a:t>
            </a:r>
            <a:r>
              <a:rPr lang="en-US" altLang="zh-CN" sz="2400" dirty="0">
                <a:solidFill>
                  <a:srgbClr val="FF0000"/>
                </a:solidFill>
                <a:latin typeface="Times New Roman" panose="02020603050405020304" pitchFamily="18" charset="0"/>
                <a:ea typeface="微软雅黑" panose="020B0503020204020204" pitchFamily="34" charset="-122"/>
                <a:sym typeface="+mn-ea"/>
              </a:rPr>
              <a:t>composite representation</a:t>
            </a:r>
            <a:r>
              <a:rPr lang="en-US" altLang="zh-CN" sz="2400" dirty="0">
                <a:solidFill>
                  <a:srgbClr val="1A6588"/>
                </a:solidFill>
                <a:latin typeface="Times New Roman" panose="02020603050405020304" pitchFamily="18" charset="0"/>
                <a:ea typeface="微软雅黑" panose="020B0503020204020204" pitchFamily="34" charset="-122"/>
                <a:sym typeface="+mn-ea"/>
              </a:rPr>
              <a:t> feature vectors of instances and bags embedded in the HNE space (For Challenge 1 and 3).</a:t>
            </a:r>
            <a:endParaRPr lang="en-US" altLang="zh-CN" sz="2400" dirty="0">
              <a:solidFill>
                <a:srgbClr val="1A6588"/>
              </a:solidFill>
              <a:latin typeface="Times New Roman" panose="02020603050405020304" pitchFamily="18" charset="0"/>
              <a:ea typeface="微软雅黑" panose="020B0503020204020204" pitchFamily="34" charset="-122"/>
            </a:endParaRPr>
          </a:p>
          <a:p>
            <a:pPr algn="l"/>
            <a:endParaRPr lang="en-US" altLang="zh-CN" sz="2400" dirty="0">
              <a:solidFill>
                <a:srgbClr val="1A6588"/>
              </a:solidFill>
              <a:latin typeface="Times New Roman" panose="02020603050405020304" pitchFamily="18" charset="0"/>
              <a:ea typeface="微软雅黑" panose="020B0503020204020204" pitchFamily="34" charset="-122"/>
            </a:endParaRPr>
          </a:p>
        </p:txBody>
      </p:sp>
      <p:sp>
        <p:nvSpPr>
          <p:cNvPr id="13" name="文本框 12"/>
          <p:cNvSpPr txBox="1"/>
          <p:nvPr/>
        </p:nvSpPr>
        <p:spPr>
          <a:xfrm>
            <a:off x="2176780" y="4277360"/>
            <a:ext cx="5803265" cy="1938020"/>
          </a:xfrm>
          <a:prstGeom prst="rect">
            <a:avLst/>
          </a:prstGeom>
          <a:noFill/>
        </p:spPr>
        <p:txBody>
          <a:bodyPr wrap="square" rtlCol="0" anchor="t">
            <a:spAutoFit/>
          </a:bodyPr>
          <a:p>
            <a:pPr algn="l"/>
            <a:r>
              <a:rPr lang="en-US" altLang="zh-CN" sz="2400" b="1" dirty="0">
                <a:solidFill>
                  <a:srgbClr val="1A6588"/>
                </a:solidFill>
                <a:latin typeface="Times New Roman" panose="02020603050405020304" pitchFamily="18" charset="0"/>
                <a:ea typeface="微软雅黑" panose="020B0503020204020204" pitchFamily="34" charset="-122"/>
                <a:sym typeface="+mn-ea"/>
              </a:rPr>
              <a:t>Step 2</a:t>
            </a:r>
            <a:r>
              <a:rPr lang="en-US" altLang="zh-CN" sz="2400" dirty="0">
                <a:solidFill>
                  <a:srgbClr val="1A6588"/>
                </a:solidFill>
                <a:latin typeface="Times New Roman" panose="02020603050405020304" pitchFamily="18" charset="0"/>
                <a:ea typeface="微软雅黑" panose="020B0503020204020204" pitchFamily="34" charset="-122"/>
                <a:sym typeface="+mn-ea"/>
              </a:rPr>
              <a:t>: </a:t>
            </a:r>
            <a:r>
              <a:rPr lang="en-US" altLang="zh-CN" sz="2400" dirty="0">
                <a:latin typeface="Times New Roman" panose="02020603050405020304" pitchFamily="18" charset="0"/>
                <a:ea typeface="微软雅黑" panose="020B0503020204020204" pitchFamily="34" charset="-122"/>
                <a:sym typeface="+mn-ea"/>
              </a:rPr>
              <a:t> </a:t>
            </a:r>
            <a:r>
              <a:rPr lang="en-US" altLang="zh-CN" sz="2400" dirty="0">
                <a:solidFill>
                  <a:srgbClr val="1A6588"/>
                </a:solidFill>
                <a:latin typeface="Times New Roman" panose="02020603050405020304" pitchFamily="18" charset="0"/>
                <a:ea typeface="微软雅黑" panose="020B0503020204020204" pitchFamily="34" charset="-122"/>
                <a:sym typeface="+mn-ea"/>
              </a:rPr>
              <a:t>Apply </a:t>
            </a:r>
            <a:r>
              <a:rPr lang="en-US" altLang="zh-CN" sz="2400" dirty="0">
                <a:solidFill>
                  <a:srgbClr val="FF0000"/>
                </a:solidFill>
                <a:latin typeface="Times New Roman" panose="02020603050405020304" pitchFamily="18" charset="0"/>
                <a:ea typeface="微软雅黑" panose="020B0503020204020204" pitchFamily="34" charset="-122"/>
                <a:sym typeface="+mn-ea"/>
              </a:rPr>
              <a:t>orginal label subspace</a:t>
            </a:r>
            <a:r>
              <a:rPr lang="en-US" altLang="zh-CN" sz="2400" dirty="0">
                <a:solidFill>
                  <a:srgbClr val="1A6588"/>
                </a:solidFill>
                <a:latin typeface="Times New Roman" panose="02020603050405020304" pitchFamily="18" charset="0"/>
                <a:ea typeface="微软雅黑" panose="020B0503020204020204" pitchFamily="34" charset="-122"/>
                <a:sym typeface="+mn-ea"/>
              </a:rPr>
              <a:t> to fuse the label score tensor of the multi-view bag to predict </a:t>
            </a:r>
            <a:r>
              <a:rPr lang="en-US" altLang="zh-CN" sz="2400" dirty="0">
                <a:solidFill>
                  <a:srgbClr val="FF0000"/>
                </a:solidFill>
                <a:latin typeface="Times New Roman" panose="02020603050405020304" pitchFamily="18" charset="0"/>
                <a:ea typeface="微软雅黑" panose="020B0503020204020204" pitchFamily="34" charset="-122"/>
                <a:sym typeface="+mn-ea"/>
              </a:rPr>
              <a:t>bag-level</a:t>
            </a:r>
            <a:r>
              <a:rPr lang="en-US" altLang="zh-CN" sz="2400" dirty="0">
                <a:solidFill>
                  <a:srgbClr val="1A6588"/>
                </a:solidFill>
                <a:latin typeface="Times New Roman" panose="02020603050405020304" pitchFamily="18" charset="0"/>
                <a:ea typeface="微软雅黑" panose="020B0503020204020204" pitchFamily="34" charset="-122"/>
                <a:sym typeface="+mn-ea"/>
              </a:rPr>
              <a:t> and </a:t>
            </a:r>
            <a:r>
              <a:rPr lang="en-US" altLang="zh-CN" sz="2400" dirty="0">
                <a:solidFill>
                  <a:srgbClr val="FF0000"/>
                </a:solidFill>
                <a:latin typeface="Times New Roman" panose="02020603050405020304" pitchFamily="18" charset="0"/>
                <a:ea typeface="微软雅黑" panose="020B0503020204020204" pitchFamily="34" charset="-122"/>
                <a:sym typeface="+mn-ea"/>
              </a:rPr>
              <a:t>instance-level labels</a:t>
            </a:r>
            <a:r>
              <a:rPr lang="en-US" altLang="zh-CN" sz="2400" dirty="0">
                <a:solidFill>
                  <a:srgbClr val="1A6588"/>
                </a:solidFill>
                <a:latin typeface="Times New Roman" panose="02020603050405020304" pitchFamily="18" charset="0"/>
                <a:ea typeface="微软雅黑" panose="020B0503020204020204" pitchFamily="34" charset="-122"/>
                <a:sym typeface="+mn-ea"/>
              </a:rPr>
              <a:t> in a coherent fashion (For Challenge 2).</a:t>
            </a:r>
            <a:endParaRPr lang="en-US" altLang="zh-CN" sz="2400" dirty="0">
              <a:solidFill>
                <a:srgbClr val="1A6588"/>
              </a:solidFill>
              <a:latin typeface="Times New Roman" panose="02020603050405020304" pitchFamily="18" charset="0"/>
              <a:ea typeface="微软雅黑" panose="020B0503020204020204" pitchFamily="34" charset="-122"/>
            </a:endParaRPr>
          </a:p>
          <a:p>
            <a:pPr algn="l"/>
            <a:endParaRPr lang="en-US" altLang="zh-CN" sz="2400" dirty="0">
              <a:solidFill>
                <a:srgbClr val="1A6588"/>
              </a:solidFill>
              <a:latin typeface="Times New Roman" panose="02020603050405020304" pitchFamily="18" charset="0"/>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2" grpId="1"/>
      <p:bldP spid="13" grpId="0"/>
      <p:bldP spid="13" grpId="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15363" name="组合 2"/>
          <p:cNvGrpSpPr/>
          <p:nvPr/>
        </p:nvGrpSpPr>
        <p:grpSpPr>
          <a:xfrm>
            <a:off x="2262188" y="511175"/>
            <a:ext cx="263525" cy="395288"/>
            <a:chOff x="5284519" y="1508166"/>
            <a:chExt cx="213756" cy="427512"/>
          </a:xfrm>
        </p:grpSpPr>
        <p:cxnSp>
          <p:nvCxnSpPr>
            <p:cNvPr id="10" name="直接连接符 9"/>
            <p:cNvCxnSpPr/>
            <p:nvPr/>
          </p:nvCxnSpPr>
          <p:spPr>
            <a:xfrm>
              <a:off x="5284519" y="1508166"/>
              <a:ext cx="213756" cy="214615"/>
            </a:xfrm>
            <a:prstGeom prst="line">
              <a:avLst/>
            </a:prstGeom>
            <a:ln w="19050">
              <a:solidFill>
                <a:srgbClr val="0076A3"/>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flipH="1">
              <a:off x="5284519" y="1722781"/>
              <a:ext cx="213756" cy="212897"/>
            </a:xfrm>
            <a:prstGeom prst="line">
              <a:avLst/>
            </a:prstGeom>
            <a:ln w="19050">
              <a:solidFill>
                <a:srgbClr val="0076A3"/>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grpSp>
      <p:sp>
        <p:nvSpPr>
          <p:cNvPr id="2" name="矩形 3"/>
          <p:cNvSpPr/>
          <p:nvPr/>
        </p:nvSpPr>
        <p:spPr>
          <a:xfrm>
            <a:off x="2790190" y="400050"/>
            <a:ext cx="8361680" cy="582295"/>
          </a:xfrm>
          <a:prstGeom prst="rect">
            <a:avLst/>
          </a:prstGeom>
          <a:noFill/>
          <a:ln w="9525">
            <a:noFill/>
          </a:ln>
        </p:spPr>
        <p:txBody>
          <a:bodyPr wrap="square" lIns="91431" tIns="45716" rIns="91431" bIns="45716">
            <a:spAutoFit/>
          </a:bodyPr>
          <a:p>
            <a:pPr algn="l" eaLnBrk="1" hangingPunct="1">
              <a:buFont typeface="Arial" panose="020B0604020202020204" pitchFamily="34" charset="0"/>
              <a:buNone/>
            </a:pPr>
            <a:r>
              <a:rPr lang="en-US" altLang="zh-CN" sz="3200" b="1" dirty="0">
                <a:solidFill>
                  <a:srgbClr val="0076A3"/>
                </a:solidFill>
                <a:latin typeface="Arial" panose="020B0604020202020204" pitchFamily="34" charset="0"/>
                <a:ea typeface="微软雅黑" panose="020B0503020204020204" pitchFamily="34" charset="-122"/>
                <a:sym typeface="Impact" panose="020B0806030902050204" pitchFamily="34" charset="0"/>
              </a:rPr>
              <a:t>Workflow</a:t>
            </a:r>
            <a:endParaRPr lang="en-US" altLang="zh-CN" sz="3200" b="1" dirty="0">
              <a:solidFill>
                <a:srgbClr val="0076A3"/>
              </a:solidFill>
              <a:latin typeface="Arial" panose="020B0604020202020204" pitchFamily="34" charset="0"/>
              <a:ea typeface="微软雅黑" panose="020B0503020204020204" pitchFamily="34" charset="-122"/>
              <a:sym typeface="Impact" panose="020B0806030902050204" pitchFamily="34" charset="0"/>
            </a:endParaRPr>
          </a:p>
        </p:txBody>
      </p:sp>
      <p:sp>
        <p:nvSpPr>
          <p:cNvPr id="66565" name="文本框 7"/>
          <p:cNvSpPr txBox="1"/>
          <p:nvPr/>
        </p:nvSpPr>
        <p:spPr>
          <a:xfrm>
            <a:off x="1703388" y="1317625"/>
            <a:ext cx="5161280" cy="521970"/>
          </a:xfrm>
          <a:prstGeom prst="rect">
            <a:avLst/>
          </a:prstGeom>
          <a:noFill/>
          <a:ln w="9525">
            <a:noFill/>
          </a:ln>
        </p:spPr>
        <p:txBody>
          <a:bodyPr wrap="none" anchor="t">
            <a:spAutoFit/>
          </a:bodyPr>
          <a:p>
            <a:pPr marL="342900" indent="-342900" algn="l">
              <a:buFont typeface="Wingdings" panose="05000000000000000000" pitchFamily="2" charset="2"/>
              <a:buChar char="p"/>
            </a:pPr>
            <a:r>
              <a:rPr lang="zh-CN" altLang="en-US" sz="2800" b="1" dirty="0">
                <a:solidFill>
                  <a:srgbClr val="1A6588"/>
                </a:solidFill>
                <a:latin typeface="Times New Roman" panose="02020603050405020304" pitchFamily="18" charset="0"/>
                <a:ea typeface="微软雅黑" panose="020B0503020204020204" pitchFamily="34" charset="-122"/>
                <a:sym typeface="Impact" panose="020B0806030902050204" pitchFamily="34" charset="0"/>
              </a:rPr>
              <a:t>Instance Neighbor Embedding</a:t>
            </a:r>
            <a:endParaRPr lang="zh-CN" altLang="en-US" sz="2800" b="1" dirty="0">
              <a:solidFill>
                <a:srgbClr val="1A6588"/>
              </a:solidFill>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8" name="文本框 7"/>
          <p:cNvSpPr txBox="1"/>
          <p:nvPr/>
        </p:nvSpPr>
        <p:spPr>
          <a:xfrm>
            <a:off x="1895475" y="2219960"/>
            <a:ext cx="5107305" cy="1198880"/>
          </a:xfrm>
          <a:prstGeom prst="rect">
            <a:avLst/>
          </a:prstGeom>
          <a:noFill/>
        </p:spPr>
        <p:txBody>
          <a:bodyPr wrap="square" rtlCol="0" anchor="t">
            <a:spAutoFit/>
          </a:bodyPr>
          <a:p>
            <a:r>
              <a:rPr lang="en-US" altLang="zh-CN" sz="2400" dirty="0">
                <a:solidFill>
                  <a:srgbClr val="1A6588"/>
                </a:solidFill>
                <a:latin typeface="Times New Roman" panose="02020603050405020304" pitchFamily="18" charset="0"/>
                <a:ea typeface="微软雅黑" panose="020B0503020204020204" pitchFamily="34" charset="-122"/>
                <a:sym typeface="+mn-ea"/>
              </a:rPr>
              <a:t>we consider the first-order neighbors of a node to </a:t>
            </a:r>
            <a:r>
              <a:rPr lang="en-US" altLang="zh-CN" sz="2400" dirty="0">
                <a:solidFill>
                  <a:srgbClr val="FF0000"/>
                </a:solidFill>
                <a:latin typeface="Times New Roman" panose="02020603050405020304" pitchFamily="18" charset="0"/>
                <a:ea typeface="微软雅黑" panose="020B0503020204020204" pitchFamily="34" charset="-122"/>
                <a:sym typeface="+mn-ea"/>
              </a:rPr>
              <a:t>gather </a:t>
            </a:r>
            <a:r>
              <a:rPr lang="en-US" altLang="zh-CN" sz="2400" dirty="0">
                <a:solidFill>
                  <a:srgbClr val="1A6588"/>
                </a:solidFill>
                <a:latin typeface="Times New Roman" panose="02020603050405020304" pitchFamily="18" charset="0"/>
                <a:ea typeface="微软雅黑" panose="020B0503020204020204" pitchFamily="34" charset="-122"/>
                <a:sym typeface="+mn-ea"/>
              </a:rPr>
              <a:t>and </a:t>
            </a:r>
            <a:r>
              <a:rPr lang="en-US" altLang="zh-CN" sz="2400" dirty="0">
                <a:solidFill>
                  <a:srgbClr val="FF0000"/>
                </a:solidFill>
                <a:latin typeface="Times New Roman" panose="02020603050405020304" pitchFamily="18" charset="0"/>
                <a:ea typeface="微软雅黑" panose="020B0503020204020204" pitchFamily="34" charset="-122"/>
                <a:sym typeface="+mn-ea"/>
              </a:rPr>
              <a:t>disseminate </a:t>
            </a:r>
            <a:r>
              <a:rPr lang="en-US" altLang="zh-CN" sz="2400" dirty="0">
                <a:solidFill>
                  <a:srgbClr val="1A6588"/>
                </a:solidFill>
                <a:latin typeface="Times New Roman" panose="02020603050405020304" pitchFamily="18" charset="0"/>
                <a:ea typeface="微软雅黑" panose="020B0503020204020204" pitchFamily="34" charset="-122"/>
                <a:sym typeface="+mn-ea"/>
              </a:rPr>
              <a:t>information as follows:</a:t>
            </a:r>
            <a:endParaRPr lang="en-US" sz="2400" dirty="0">
              <a:latin typeface="Times New Roman" panose="02020603050405020304" pitchFamily="18" charset="0"/>
              <a:ea typeface="微软雅黑" panose="020B0503020204020204" pitchFamily="34" charset="-122"/>
              <a:sym typeface="+mn-ea"/>
            </a:endParaRPr>
          </a:p>
        </p:txBody>
      </p:sp>
      <p:sp>
        <p:nvSpPr>
          <p:cNvPr id="12" name="文本框 11"/>
          <p:cNvSpPr txBox="1"/>
          <p:nvPr/>
        </p:nvSpPr>
        <p:spPr>
          <a:xfrm>
            <a:off x="2262505" y="4518025"/>
            <a:ext cx="5339080" cy="829945"/>
          </a:xfrm>
          <a:prstGeom prst="rect">
            <a:avLst/>
          </a:prstGeom>
          <a:noFill/>
        </p:spPr>
        <p:txBody>
          <a:bodyPr wrap="square" rtlCol="0" anchor="t">
            <a:spAutoFit/>
          </a:bodyPr>
          <a:p>
            <a:r>
              <a:rPr lang="en-US" altLang="zh-CN" sz="2400" dirty="0">
                <a:solidFill>
                  <a:srgbClr val="1A6588"/>
                </a:solidFill>
                <a:latin typeface="Times New Roman" panose="02020603050405020304" pitchFamily="18" charset="0"/>
                <a:ea typeface="微软雅黑" panose="020B0503020204020204" pitchFamily="34" charset="-122"/>
              </a:rPr>
              <a:t>where           is a set of neighborhood nodes of  </a:t>
            </a:r>
            <a:r>
              <a:rPr lang="en-US" altLang="zh-CN" sz="2400" dirty="0">
                <a:solidFill>
                  <a:schemeClr val="tx1"/>
                </a:solidFill>
                <a:latin typeface="Times New Roman" panose="02020603050405020304" pitchFamily="18" charset="0"/>
                <a:ea typeface="微软雅黑" panose="020B0503020204020204" pitchFamily="34" charset="-122"/>
              </a:rPr>
              <a:t>i</a:t>
            </a:r>
            <a:r>
              <a:rPr lang="en-US" altLang="zh-CN" sz="2400" dirty="0">
                <a:solidFill>
                  <a:srgbClr val="1A6588"/>
                </a:solidFill>
                <a:latin typeface="Times New Roman" panose="02020603050405020304" pitchFamily="18" charset="0"/>
                <a:ea typeface="微软雅黑" panose="020B0503020204020204" pitchFamily="34" charset="-122"/>
              </a:rPr>
              <a:t>    for relation type  </a:t>
            </a:r>
            <a:r>
              <a:rPr lang="en-US" altLang="zh-CN" sz="2400" dirty="0">
                <a:solidFill>
                  <a:schemeClr val="tx1"/>
                </a:solidFill>
                <a:latin typeface="Times New Roman" panose="02020603050405020304" pitchFamily="18" charset="0"/>
                <a:ea typeface="微软雅黑" panose="020B0503020204020204" pitchFamily="34" charset="-122"/>
              </a:rPr>
              <a:t>r</a:t>
            </a:r>
            <a:endParaRPr lang="en-US" altLang="zh-CN" sz="2400" dirty="0">
              <a:solidFill>
                <a:schemeClr val="tx1"/>
              </a:solidFill>
              <a:latin typeface="Times New Roman" panose="02020603050405020304" pitchFamily="18" charset="0"/>
              <a:ea typeface="微软雅黑" panose="020B0503020204020204" pitchFamily="34" charset="-122"/>
            </a:endParaRPr>
          </a:p>
        </p:txBody>
      </p:sp>
      <p:sp>
        <p:nvSpPr>
          <p:cNvPr id="18" name="文本框 17"/>
          <p:cNvSpPr txBox="1"/>
          <p:nvPr/>
        </p:nvSpPr>
        <p:spPr>
          <a:xfrm>
            <a:off x="2404110" y="5403215"/>
            <a:ext cx="4001135" cy="460375"/>
          </a:xfrm>
          <a:prstGeom prst="rect">
            <a:avLst/>
          </a:prstGeom>
          <a:noFill/>
        </p:spPr>
        <p:txBody>
          <a:bodyPr wrap="square" rtlCol="0" anchor="t">
            <a:spAutoFit/>
          </a:bodyPr>
          <a:p>
            <a:r>
              <a:rPr lang="zh-CN" altLang="en-US">
                <a:ea typeface="Times New Roman" panose="02020603050405020304" pitchFamily="18" charset="0"/>
              </a:rPr>
              <a:t>ϕ </a:t>
            </a:r>
            <a:r>
              <a:rPr lang="en-US" altLang="zh-CN" sz="2400" dirty="0">
                <a:solidFill>
                  <a:srgbClr val="1A6588"/>
                </a:solidFill>
                <a:latin typeface="Times New Roman" panose="02020603050405020304" pitchFamily="18" charset="0"/>
                <a:ea typeface="微软雅黑" panose="020B0503020204020204" pitchFamily="34" charset="-122"/>
              </a:rPr>
              <a:t>is an activation function</a:t>
            </a:r>
            <a:endParaRPr lang="en-US" altLang="zh-CN" sz="2400" dirty="0">
              <a:solidFill>
                <a:srgbClr val="1A6588"/>
              </a:solidFill>
              <a:latin typeface="Times New Roman" panose="02020603050405020304" pitchFamily="18" charset="0"/>
              <a:ea typeface="微软雅黑" panose="020B0503020204020204" pitchFamily="34" charset="-122"/>
            </a:endParaRPr>
          </a:p>
        </p:txBody>
      </p:sp>
      <p:grpSp>
        <p:nvGrpSpPr>
          <p:cNvPr id="26" name="组合 25"/>
          <p:cNvGrpSpPr/>
          <p:nvPr/>
        </p:nvGrpSpPr>
        <p:grpSpPr>
          <a:xfrm>
            <a:off x="1895475" y="1834515"/>
            <a:ext cx="10434955" cy="3931920"/>
            <a:chOff x="3064" y="2897"/>
            <a:chExt cx="16433" cy="6192"/>
          </a:xfrm>
        </p:grpSpPr>
        <p:pic>
          <p:nvPicPr>
            <p:cNvPr id="3" name="图片 2"/>
            <p:cNvPicPr>
              <a:picLocks noChangeAspect="1"/>
            </p:cNvPicPr>
            <p:nvPr/>
          </p:nvPicPr>
          <p:blipFill>
            <a:blip r:embed="rId1"/>
            <a:stretch>
              <a:fillRect/>
            </a:stretch>
          </p:blipFill>
          <p:spPr>
            <a:xfrm>
              <a:off x="12191" y="2897"/>
              <a:ext cx="7307" cy="6192"/>
            </a:xfrm>
            <a:prstGeom prst="rect">
              <a:avLst/>
            </a:prstGeom>
          </p:spPr>
        </p:pic>
        <p:graphicFrame>
          <p:nvGraphicFramePr>
            <p:cNvPr id="4" name="对象 3">
              <a:hlinkClick r:id="" action="ppaction://ole?verb="/>
            </p:cNvPr>
            <p:cNvGraphicFramePr>
              <a:graphicFrameLocks noChangeAspect="1"/>
            </p:cNvGraphicFramePr>
            <p:nvPr/>
          </p:nvGraphicFramePr>
          <p:xfrm>
            <a:off x="3064" y="5392"/>
            <a:ext cx="9127" cy="1536"/>
          </p:xfrm>
          <a:graphic>
            <a:graphicData uri="http://schemas.openxmlformats.org/presentationml/2006/ole">
              <mc:AlternateContent xmlns:mc="http://schemas.openxmlformats.org/markup-compatibility/2006">
                <mc:Choice xmlns:v="urn:schemas-microsoft-com:vml" Requires="v">
                  <p:oleObj spid="_x0000_s1027" name="" r:id="rId2" imgW="2641600" imgH="444500" progId="Equation.DSMT4">
                    <p:embed/>
                  </p:oleObj>
                </mc:Choice>
                <mc:Fallback>
                  <p:oleObj name="" r:id="rId2" imgW="2641600" imgH="444500" progId="Equation.DSMT4">
                    <p:embed/>
                    <p:pic>
                      <p:nvPicPr>
                        <p:cNvPr id="0" name="图片 1026"/>
                        <p:cNvPicPr/>
                        <p:nvPr/>
                      </p:nvPicPr>
                      <p:blipFill>
                        <a:blip r:embed="rId3"/>
                        <a:stretch>
                          <a:fillRect/>
                        </a:stretch>
                      </p:blipFill>
                      <p:spPr>
                        <a:xfrm>
                          <a:off x="3064" y="5392"/>
                          <a:ext cx="9127" cy="1536"/>
                        </a:xfrm>
                        <a:prstGeom prst="rect">
                          <a:avLst/>
                        </a:prstGeom>
                      </p:spPr>
                    </p:pic>
                  </p:oleObj>
                </mc:Fallback>
              </mc:AlternateContent>
            </a:graphicData>
          </a:graphic>
        </p:graphicFrame>
      </p:grpSp>
      <p:graphicFrame>
        <p:nvGraphicFramePr>
          <p:cNvPr id="5" name="对象 4">
            <a:hlinkClick r:id="" action="ppaction://ole?verb="/>
          </p:cNvPr>
          <p:cNvGraphicFramePr>
            <a:graphicFrameLocks noChangeAspect="1"/>
          </p:cNvGraphicFramePr>
          <p:nvPr/>
        </p:nvGraphicFramePr>
        <p:xfrm>
          <a:off x="3441065" y="4517390"/>
          <a:ext cx="391795" cy="391795"/>
        </p:xfrm>
        <a:graphic>
          <a:graphicData uri="http://schemas.openxmlformats.org/presentationml/2006/ole">
            <mc:AlternateContent xmlns:mc="http://schemas.openxmlformats.org/markup-compatibility/2006">
              <mc:Choice xmlns:v="urn:schemas-microsoft-com:vml" Requires="v">
                <p:oleObj spid="_x0000_s6" name="" r:id="rId4" imgW="241300" imgH="241300" progId="Equation.DSMT4">
                  <p:embed/>
                </p:oleObj>
              </mc:Choice>
              <mc:Fallback>
                <p:oleObj name="" r:id="rId4" imgW="241300" imgH="241300" progId="Equation.DSMT4">
                  <p:embed/>
                  <p:pic>
                    <p:nvPicPr>
                      <p:cNvPr id="0" name="图片 1026"/>
                      <p:cNvPicPr/>
                      <p:nvPr/>
                    </p:nvPicPr>
                    <p:blipFill>
                      <a:blip r:embed="rId5"/>
                      <a:stretch>
                        <a:fillRect/>
                      </a:stretch>
                    </p:blipFill>
                    <p:spPr>
                      <a:xfrm>
                        <a:off x="3441065" y="4517390"/>
                        <a:ext cx="391795" cy="391795"/>
                      </a:xfrm>
                      <a:prstGeom prst="rect">
                        <a:avLst/>
                      </a:prstGeom>
                    </p:spPr>
                  </p:pic>
                </p:oleObj>
              </mc:Fallback>
            </mc:AlternateContent>
          </a:graphicData>
        </a:graphic>
      </p:graphicFrame>
      <p:graphicFrame>
        <p:nvGraphicFramePr>
          <p:cNvPr id="15" name="对象 14">
            <a:hlinkClick r:id="" action="ppaction://ole?verb="/>
          </p:cNvPr>
          <p:cNvGraphicFramePr>
            <a:graphicFrameLocks noChangeAspect="1"/>
          </p:cNvGraphicFramePr>
          <p:nvPr/>
        </p:nvGraphicFramePr>
        <p:xfrm>
          <a:off x="2404110" y="5771515"/>
          <a:ext cx="2978785" cy="607695"/>
        </p:xfrm>
        <a:graphic>
          <a:graphicData uri="http://schemas.openxmlformats.org/presentationml/2006/ole">
            <mc:AlternateContent xmlns:mc="http://schemas.openxmlformats.org/markup-compatibility/2006">
              <mc:Choice xmlns:v="urn:schemas-microsoft-com:vml" Requires="v">
                <p:oleObj spid="_x0000_s19" name="" r:id="rId6" imgW="1244600" imgH="254000" progId="Equation.DSMT4">
                  <p:embed/>
                </p:oleObj>
              </mc:Choice>
              <mc:Fallback>
                <p:oleObj name="" r:id="rId6" imgW="1244600" imgH="254000" progId="Equation.DSMT4">
                  <p:embed/>
                  <p:pic>
                    <p:nvPicPr>
                      <p:cNvPr id="0" name="图片 1026"/>
                      <p:cNvPicPr/>
                      <p:nvPr/>
                    </p:nvPicPr>
                    <p:blipFill>
                      <a:blip r:embed="rId7"/>
                      <a:stretch>
                        <a:fillRect/>
                      </a:stretch>
                    </p:blipFill>
                    <p:spPr>
                      <a:xfrm>
                        <a:off x="2404110" y="5771515"/>
                        <a:ext cx="2978785" cy="607695"/>
                      </a:xfrm>
                      <a:prstGeom prst="rect">
                        <a:avLst/>
                      </a:prstGeom>
                    </p:spPr>
                  </p:pic>
                </p:oleObj>
              </mc:Fallback>
            </mc:AlternateContent>
          </a:graphicData>
        </a:graphic>
      </p:graphicFrame>
      <p:graphicFrame>
        <p:nvGraphicFramePr>
          <p:cNvPr id="20" name="对象 19">
            <a:hlinkClick r:id="" action="ppaction://ole?verb="/>
          </p:cNvPr>
          <p:cNvGraphicFramePr>
            <a:graphicFrameLocks noChangeAspect="1"/>
          </p:cNvGraphicFramePr>
          <p:nvPr/>
        </p:nvGraphicFramePr>
        <p:xfrm>
          <a:off x="2404110" y="6278880"/>
          <a:ext cx="1523365" cy="579120"/>
        </p:xfrm>
        <a:graphic>
          <a:graphicData uri="http://schemas.openxmlformats.org/presentationml/2006/ole">
            <mc:AlternateContent xmlns:mc="http://schemas.openxmlformats.org/markup-compatibility/2006">
              <mc:Choice xmlns:v="urn:schemas-microsoft-com:vml" Requires="v">
                <p:oleObj spid="_x0000_s21" name="" r:id="rId8" imgW="634365" imgH="241300" progId="Equation.DSMT4">
                  <p:embed/>
                </p:oleObj>
              </mc:Choice>
              <mc:Fallback>
                <p:oleObj name="" r:id="rId8" imgW="634365" imgH="241300" progId="Equation.DSMT4">
                  <p:embed/>
                  <p:pic>
                    <p:nvPicPr>
                      <p:cNvPr id="0" name="图片 1026"/>
                      <p:cNvPicPr/>
                      <p:nvPr/>
                    </p:nvPicPr>
                    <p:blipFill>
                      <a:blip r:embed="rId9"/>
                      <a:stretch>
                        <a:fillRect/>
                      </a:stretch>
                    </p:blipFill>
                    <p:spPr>
                      <a:xfrm>
                        <a:off x="2404110" y="6278880"/>
                        <a:ext cx="1523365" cy="579120"/>
                      </a:xfrm>
                      <a:prstGeom prst="rect">
                        <a:avLst/>
                      </a:prstGeom>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15363" name="组合 2"/>
          <p:cNvGrpSpPr/>
          <p:nvPr/>
        </p:nvGrpSpPr>
        <p:grpSpPr>
          <a:xfrm>
            <a:off x="2262188" y="511175"/>
            <a:ext cx="263525" cy="395288"/>
            <a:chOff x="5284519" y="1508166"/>
            <a:chExt cx="213756" cy="427512"/>
          </a:xfrm>
        </p:grpSpPr>
        <p:cxnSp>
          <p:nvCxnSpPr>
            <p:cNvPr id="10" name="直接连接符 9"/>
            <p:cNvCxnSpPr/>
            <p:nvPr/>
          </p:nvCxnSpPr>
          <p:spPr>
            <a:xfrm>
              <a:off x="5284519" y="1508166"/>
              <a:ext cx="213756" cy="214615"/>
            </a:xfrm>
            <a:prstGeom prst="line">
              <a:avLst/>
            </a:prstGeom>
            <a:ln w="19050">
              <a:solidFill>
                <a:srgbClr val="0076A3"/>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flipH="1">
              <a:off x="5284519" y="1722781"/>
              <a:ext cx="213756" cy="212897"/>
            </a:xfrm>
            <a:prstGeom prst="line">
              <a:avLst/>
            </a:prstGeom>
            <a:ln w="19050">
              <a:solidFill>
                <a:srgbClr val="0076A3"/>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grpSp>
      <p:sp>
        <p:nvSpPr>
          <p:cNvPr id="66565" name="文本框 7"/>
          <p:cNvSpPr txBox="1"/>
          <p:nvPr/>
        </p:nvSpPr>
        <p:spPr>
          <a:xfrm>
            <a:off x="1703388" y="1317625"/>
            <a:ext cx="7986395" cy="521970"/>
          </a:xfrm>
          <a:prstGeom prst="rect">
            <a:avLst/>
          </a:prstGeom>
          <a:noFill/>
          <a:ln w="9525">
            <a:noFill/>
          </a:ln>
        </p:spPr>
        <p:txBody>
          <a:bodyPr wrap="none" anchor="t">
            <a:spAutoFit/>
          </a:bodyPr>
          <a:p>
            <a:pPr marL="342900" indent="-342900" algn="l">
              <a:buFont typeface="Wingdings" panose="05000000000000000000" pitchFamily="2" charset="2"/>
              <a:buChar char="p"/>
            </a:pPr>
            <a:r>
              <a:rPr lang="zh-CN" altLang="en-US" sz="2800" b="1" dirty="0">
                <a:solidFill>
                  <a:srgbClr val="1A6588"/>
                </a:solidFill>
                <a:latin typeface="Times New Roman" panose="02020603050405020304" pitchFamily="18" charset="0"/>
                <a:ea typeface="微软雅黑" panose="020B0503020204020204" pitchFamily="34" charset="-122"/>
                <a:sym typeface="Impact" panose="020B0806030902050204" pitchFamily="34" charset="0"/>
              </a:rPr>
              <a:t>Instance </a:t>
            </a:r>
            <a:r>
              <a:rPr lang="en-US" altLang="zh-CN" sz="2800" b="1" dirty="0">
                <a:solidFill>
                  <a:srgbClr val="1A6588"/>
                </a:solidFill>
                <a:latin typeface="Times New Roman" panose="02020603050405020304" pitchFamily="18" charset="0"/>
                <a:ea typeface="微软雅黑" panose="020B0503020204020204" pitchFamily="34" charset="-122"/>
                <a:sym typeface="Impact" panose="020B0806030902050204" pitchFamily="34" charset="0"/>
              </a:rPr>
              <a:t>L</a:t>
            </a:r>
            <a:r>
              <a:rPr lang="en-US" altLang="zh-CN" sz="2800" b="1" dirty="0">
                <a:solidFill>
                  <a:srgbClr val="1A6588"/>
                </a:solidFill>
                <a:latin typeface="Times New Roman" panose="02020603050405020304" pitchFamily="18" charset="0"/>
                <a:ea typeface="微软雅黑" panose="020B0503020204020204" pitchFamily="34" charset="-122"/>
                <a:sym typeface="Impact" panose="020B0806030902050204" pitchFamily="34" charset="0"/>
              </a:rPr>
              <a:t>abel Tensor Column-wise Max-pooling </a:t>
            </a:r>
            <a:endParaRPr lang="en-US" altLang="zh-CN" sz="2800" b="1" dirty="0">
              <a:solidFill>
                <a:srgbClr val="1A6588"/>
              </a:solidFill>
              <a:latin typeface="Times New Roman" panose="02020603050405020304" pitchFamily="18" charset="0"/>
              <a:ea typeface="微软雅黑" panose="020B0503020204020204" pitchFamily="34" charset="-122"/>
              <a:sym typeface="Impact" panose="020B0806030902050204" pitchFamily="34" charset="0"/>
            </a:endParaRPr>
          </a:p>
        </p:txBody>
      </p:sp>
      <p:sp>
        <p:nvSpPr>
          <p:cNvPr id="8" name="文本框 7"/>
          <p:cNvSpPr txBox="1"/>
          <p:nvPr/>
        </p:nvSpPr>
        <p:spPr>
          <a:xfrm>
            <a:off x="7167880" y="2577465"/>
            <a:ext cx="4724400" cy="1568450"/>
          </a:xfrm>
          <a:prstGeom prst="rect">
            <a:avLst/>
          </a:prstGeom>
          <a:noFill/>
        </p:spPr>
        <p:txBody>
          <a:bodyPr wrap="square" rtlCol="0" anchor="t">
            <a:spAutoFit/>
          </a:bodyPr>
          <a:p>
            <a:r>
              <a:rPr lang="en-US" altLang="zh-CN" sz="2400" b="1" dirty="0">
                <a:solidFill>
                  <a:srgbClr val="FF0000"/>
                </a:solidFill>
                <a:latin typeface="Times New Roman" panose="02020603050405020304" pitchFamily="18" charset="0"/>
                <a:ea typeface="微软雅黑" panose="020B0503020204020204" pitchFamily="34" charset="-122"/>
                <a:sym typeface="+mn-ea"/>
              </a:rPr>
              <a:t>FC(·)</a:t>
            </a:r>
            <a:r>
              <a:rPr lang="en-US" altLang="zh-CN" sz="2400" dirty="0">
                <a:solidFill>
                  <a:srgbClr val="FF0000"/>
                </a:solidFill>
                <a:latin typeface="Times New Roman" panose="02020603050405020304" pitchFamily="18" charset="0"/>
                <a:ea typeface="微软雅黑" panose="020B0503020204020204" pitchFamily="34" charset="-122"/>
                <a:sym typeface="+mn-ea"/>
              </a:rPr>
              <a:t> </a:t>
            </a:r>
            <a:r>
              <a:rPr lang="en-US" altLang="zh-CN" sz="2400" dirty="0">
                <a:solidFill>
                  <a:srgbClr val="1A6588"/>
                </a:solidFill>
                <a:latin typeface="Times New Roman" panose="02020603050405020304" pitchFamily="18" charset="0"/>
                <a:ea typeface="微软雅黑" panose="020B0503020204020204" pitchFamily="34" charset="-122"/>
                <a:sym typeface="+mn-ea"/>
              </a:rPr>
              <a:t>means the full connection operation, </a:t>
            </a:r>
            <a:r>
              <a:rPr lang="en-US" altLang="zh-CN" sz="2400" b="1" dirty="0">
                <a:solidFill>
                  <a:srgbClr val="FF0000"/>
                </a:solidFill>
                <a:latin typeface="Times New Roman" panose="02020603050405020304" pitchFamily="18" charset="0"/>
                <a:ea typeface="微软雅黑" panose="020B0503020204020204" pitchFamily="34" charset="-122"/>
                <a:sym typeface="+mn-ea"/>
              </a:rPr>
              <a:t>Soft(·)</a:t>
            </a:r>
            <a:r>
              <a:rPr lang="en-US" altLang="zh-CN" sz="2400" dirty="0">
                <a:solidFill>
                  <a:srgbClr val="FF0000"/>
                </a:solidFill>
                <a:latin typeface="Times New Roman" panose="02020603050405020304" pitchFamily="18" charset="0"/>
                <a:ea typeface="微软雅黑" panose="020B0503020204020204" pitchFamily="34" charset="-122"/>
                <a:sym typeface="+mn-ea"/>
              </a:rPr>
              <a:t> </a:t>
            </a:r>
            <a:r>
              <a:rPr lang="en-US" altLang="zh-CN" sz="2400" dirty="0">
                <a:solidFill>
                  <a:srgbClr val="1A6588"/>
                </a:solidFill>
                <a:latin typeface="Times New Roman" panose="02020603050405020304" pitchFamily="18" charset="0"/>
                <a:ea typeface="微软雅黑" panose="020B0503020204020204" pitchFamily="34" charset="-122"/>
                <a:sym typeface="+mn-ea"/>
              </a:rPr>
              <a:t>means softmax operation, and </a:t>
            </a:r>
            <a:r>
              <a:rPr lang="en-US" altLang="zh-CN" sz="2400" b="1" dirty="0">
                <a:solidFill>
                  <a:srgbClr val="FF0000"/>
                </a:solidFill>
                <a:latin typeface="Times New Roman" panose="02020603050405020304" pitchFamily="18" charset="0"/>
                <a:ea typeface="微软雅黑" panose="020B0503020204020204" pitchFamily="34" charset="-122"/>
                <a:sym typeface="+mn-ea"/>
              </a:rPr>
              <a:t>MP(·)</a:t>
            </a:r>
            <a:r>
              <a:rPr lang="en-US" altLang="zh-CN" sz="2400" dirty="0">
                <a:solidFill>
                  <a:srgbClr val="FF0000"/>
                </a:solidFill>
                <a:latin typeface="Times New Roman" panose="02020603050405020304" pitchFamily="18" charset="0"/>
                <a:ea typeface="微软雅黑" panose="020B0503020204020204" pitchFamily="34" charset="-122"/>
                <a:sym typeface="+mn-ea"/>
              </a:rPr>
              <a:t> </a:t>
            </a:r>
            <a:r>
              <a:rPr lang="en-US" altLang="zh-CN" sz="2400" dirty="0">
                <a:solidFill>
                  <a:srgbClr val="1A6588"/>
                </a:solidFill>
                <a:latin typeface="Times New Roman" panose="02020603050405020304" pitchFamily="18" charset="0"/>
                <a:ea typeface="微软雅黑" panose="020B0503020204020204" pitchFamily="34" charset="-122"/>
                <a:sym typeface="+mn-ea"/>
              </a:rPr>
              <a:t>is the column-wise max-pooling operation.</a:t>
            </a:r>
            <a:endParaRPr lang="en-US" altLang="zh-CN" sz="2400" dirty="0">
              <a:solidFill>
                <a:srgbClr val="1A6588"/>
              </a:solidFill>
              <a:latin typeface="Times New Roman" panose="02020603050405020304" pitchFamily="18" charset="0"/>
              <a:ea typeface="微软雅黑" panose="020B0503020204020204" pitchFamily="34" charset="-122"/>
              <a:sym typeface="+mn-ea"/>
            </a:endParaRPr>
          </a:p>
        </p:txBody>
      </p:sp>
      <p:pic>
        <p:nvPicPr>
          <p:cNvPr id="4" name="图片 3"/>
          <p:cNvPicPr>
            <a:picLocks noChangeAspect="1"/>
          </p:cNvPicPr>
          <p:nvPr/>
        </p:nvPicPr>
        <p:blipFill>
          <a:blip r:embed="rId1"/>
          <a:stretch>
            <a:fillRect/>
          </a:stretch>
        </p:blipFill>
        <p:spPr>
          <a:xfrm>
            <a:off x="1889760" y="1839595"/>
            <a:ext cx="5278120" cy="2410460"/>
          </a:xfrm>
          <a:prstGeom prst="rect">
            <a:avLst/>
          </a:prstGeom>
        </p:spPr>
      </p:pic>
      <p:sp>
        <p:nvSpPr>
          <p:cNvPr id="5" name="文本框 4"/>
          <p:cNvSpPr txBox="1"/>
          <p:nvPr/>
        </p:nvSpPr>
        <p:spPr>
          <a:xfrm>
            <a:off x="7341235" y="4582160"/>
            <a:ext cx="4763135" cy="460375"/>
          </a:xfrm>
          <a:prstGeom prst="rect">
            <a:avLst/>
          </a:prstGeom>
          <a:noFill/>
        </p:spPr>
        <p:txBody>
          <a:bodyPr wrap="square" rtlCol="0" anchor="t">
            <a:spAutoFit/>
          </a:bodyPr>
          <a:p>
            <a:r>
              <a:rPr lang="en-US" altLang="zh-CN" sz="2400" dirty="0">
                <a:solidFill>
                  <a:srgbClr val="1A6588"/>
                </a:solidFill>
                <a:latin typeface="Times New Roman" panose="02020603050405020304" pitchFamily="18" charset="0"/>
                <a:ea typeface="微软雅黑" panose="020B0503020204020204" pitchFamily="34" charset="-122"/>
              </a:rPr>
              <a:t>Unify the </a:t>
            </a:r>
            <a:r>
              <a:rPr lang="en-US" altLang="zh-CN" sz="2400" dirty="0">
                <a:solidFill>
                  <a:srgbClr val="FF0000"/>
                </a:solidFill>
                <a:latin typeface="Times New Roman" panose="02020603050405020304" pitchFamily="18" charset="0"/>
                <a:ea typeface="微软雅黑" panose="020B0503020204020204" pitchFamily="34" charset="-122"/>
              </a:rPr>
              <a:t>instance-label</a:t>
            </a:r>
            <a:r>
              <a:rPr lang="en-US" altLang="zh-CN" sz="2400" dirty="0">
                <a:solidFill>
                  <a:srgbClr val="1A6588"/>
                </a:solidFill>
                <a:latin typeface="Times New Roman" panose="02020603050405020304" pitchFamily="18" charset="0"/>
                <a:ea typeface="微软雅黑" panose="020B0503020204020204" pitchFamily="34" charset="-122"/>
              </a:rPr>
              <a:t> to </a:t>
            </a:r>
            <a:r>
              <a:rPr lang="en-US" altLang="zh-CN" sz="2400" dirty="0">
                <a:solidFill>
                  <a:srgbClr val="FF0000"/>
                </a:solidFill>
                <a:latin typeface="Times New Roman" panose="02020603050405020304" pitchFamily="18" charset="0"/>
                <a:ea typeface="微软雅黑" panose="020B0503020204020204" pitchFamily="34" charset="-122"/>
              </a:rPr>
              <a:t>bag label</a:t>
            </a:r>
            <a:endParaRPr lang="en-US" altLang="zh-CN" sz="2400" dirty="0">
              <a:solidFill>
                <a:srgbClr val="FF0000"/>
              </a:solidFill>
              <a:latin typeface="Times New Roman" panose="02020603050405020304" pitchFamily="18" charset="0"/>
              <a:ea typeface="微软雅黑" panose="020B0503020204020204" pitchFamily="34" charset="-122"/>
            </a:endParaRPr>
          </a:p>
        </p:txBody>
      </p:sp>
      <p:sp>
        <p:nvSpPr>
          <p:cNvPr id="19" name="矩形 3"/>
          <p:cNvSpPr/>
          <p:nvPr/>
        </p:nvSpPr>
        <p:spPr>
          <a:xfrm>
            <a:off x="2790190" y="400050"/>
            <a:ext cx="8361680" cy="582295"/>
          </a:xfrm>
          <a:prstGeom prst="rect">
            <a:avLst/>
          </a:prstGeom>
          <a:noFill/>
          <a:ln w="9525">
            <a:noFill/>
          </a:ln>
        </p:spPr>
        <p:txBody>
          <a:bodyPr wrap="square" lIns="91431" tIns="45716" rIns="91431" bIns="45716">
            <a:spAutoFit/>
          </a:bodyPr>
          <a:p>
            <a:pPr algn="l" eaLnBrk="1" hangingPunct="1">
              <a:buFont typeface="Arial" panose="020B0604020202020204" pitchFamily="34" charset="0"/>
              <a:buNone/>
            </a:pPr>
            <a:r>
              <a:rPr lang="en-US" altLang="zh-CN" sz="3200" b="1" dirty="0">
                <a:solidFill>
                  <a:srgbClr val="0076A3"/>
                </a:solidFill>
                <a:latin typeface="Arial" panose="020B0604020202020204" pitchFamily="34" charset="0"/>
                <a:ea typeface="微软雅黑" panose="020B0503020204020204" pitchFamily="34" charset="-122"/>
                <a:sym typeface="Impact" panose="020B0806030902050204" pitchFamily="34" charset="0"/>
              </a:rPr>
              <a:t>Workflow</a:t>
            </a:r>
            <a:endParaRPr lang="en-US" altLang="zh-CN" sz="3200" b="1" dirty="0">
              <a:solidFill>
                <a:srgbClr val="0076A3"/>
              </a:solidFill>
              <a:latin typeface="Arial" panose="020B0604020202020204" pitchFamily="34" charset="0"/>
              <a:ea typeface="微软雅黑" panose="020B0503020204020204" pitchFamily="34" charset="-122"/>
              <a:sym typeface="Impact" panose="020B0806030902050204" pitchFamily="34" charset="0"/>
            </a:endParaRPr>
          </a:p>
        </p:txBody>
      </p:sp>
      <p:sp>
        <p:nvSpPr>
          <p:cNvPr id="23" name="文本框 7"/>
          <p:cNvSpPr txBox="1"/>
          <p:nvPr/>
        </p:nvSpPr>
        <p:spPr>
          <a:xfrm>
            <a:off x="1703388" y="5055235"/>
            <a:ext cx="4311650" cy="521970"/>
          </a:xfrm>
          <a:prstGeom prst="rect">
            <a:avLst/>
          </a:prstGeom>
          <a:noFill/>
          <a:ln w="9525">
            <a:noFill/>
          </a:ln>
        </p:spPr>
        <p:txBody>
          <a:bodyPr wrap="none" anchor="t">
            <a:spAutoFit/>
          </a:bodyPr>
          <a:p>
            <a:pPr marL="342900" indent="-342900" algn="l">
              <a:buFont typeface="Wingdings" panose="05000000000000000000" pitchFamily="2" charset="2"/>
              <a:buChar char="p"/>
            </a:pPr>
            <a:r>
              <a:rPr lang="en-US" altLang="zh-CN" sz="2800" b="1" dirty="0">
                <a:solidFill>
                  <a:srgbClr val="1A6588"/>
                </a:solidFill>
                <a:latin typeface="Times New Roman" panose="02020603050405020304" pitchFamily="18" charset="0"/>
                <a:ea typeface="微软雅黑" panose="020B0503020204020204" pitchFamily="34" charset="-122"/>
                <a:sym typeface="Impact" panose="020B0806030902050204" pitchFamily="34" charset="0"/>
              </a:rPr>
              <a:t>P</a:t>
            </a:r>
            <a:r>
              <a:rPr lang="zh-CN" altLang="en-US" sz="2800" b="1" dirty="0">
                <a:solidFill>
                  <a:srgbClr val="1A6588"/>
                </a:solidFill>
                <a:latin typeface="Times New Roman" panose="02020603050405020304" pitchFamily="18" charset="0"/>
                <a:ea typeface="微软雅黑" panose="020B0503020204020204" pitchFamily="34" charset="-122"/>
                <a:sym typeface="+mn-ea"/>
              </a:rPr>
              <a:t>redict the labels of bags</a:t>
            </a:r>
            <a:endParaRPr lang="en-US" altLang="zh-CN" sz="2800" b="1" dirty="0">
              <a:solidFill>
                <a:srgbClr val="1A6588"/>
              </a:solidFill>
              <a:latin typeface="Times New Roman" panose="02020603050405020304" pitchFamily="18" charset="0"/>
              <a:ea typeface="微软雅黑" panose="020B0503020204020204" pitchFamily="34" charset="-122"/>
              <a:sym typeface="Impact" panose="020B0806030902050204" pitchFamily="34" charset="0"/>
            </a:endParaRPr>
          </a:p>
        </p:txBody>
      </p:sp>
      <p:graphicFrame>
        <p:nvGraphicFramePr>
          <p:cNvPr id="9" name="对象 8">
            <a:hlinkClick r:id="" action="ppaction://ole?verb="/>
          </p:cNvPr>
          <p:cNvGraphicFramePr>
            <a:graphicFrameLocks noChangeAspect="1"/>
          </p:cNvGraphicFramePr>
          <p:nvPr/>
        </p:nvGraphicFramePr>
        <p:xfrm>
          <a:off x="2138045" y="4457065"/>
          <a:ext cx="1729740" cy="585470"/>
        </p:xfrm>
        <a:graphic>
          <a:graphicData uri="http://schemas.openxmlformats.org/presentationml/2006/ole">
            <mc:AlternateContent xmlns:mc="http://schemas.openxmlformats.org/markup-compatibility/2006">
              <mc:Choice xmlns:v="urn:schemas-microsoft-com:vml" Requires="v">
                <p:oleObj spid="_x0000_s2049" name="" r:id="rId2" imgW="825500" imgH="279400" progId="Equation.DSMT4">
                  <p:embed/>
                </p:oleObj>
              </mc:Choice>
              <mc:Fallback>
                <p:oleObj name="" r:id="rId2" imgW="825500" imgH="279400" progId="Equation.DSMT4">
                  <p:embed/>
                  <p:pic>
                    <p:nvPicPr>
                      <p:cNvPr id="0" name="图片 2048"/>
                      <p:cNvPicPr/>
                      <p:nvPr/>
                    </p:nvPicPr>
                    <p:blipFill>
                      <a:blip r:embed="rId3"/>
                      <a:stretch>
                        <a:fillRect/>
                      </a:stretch>
                    </p:blipFill>
                    <p:spPr>
                      <a:xfrm>
                        <a:off x="2138045" y="4457065"/>
                        <a:ext cx="1729740" cy="585470"/>
                      </a:xfrm>
                      <a:prstGeom prst="rect">
                        <a:avLst/>
                      </a:prstGeom>
                    </p:spPr>
                  </p:pic>
                </p:oleObj>
              </mc:Fallback>
            </mc:AlternateContent>
          </a:graphicData>
        </a:graphic>
      </p:graphicFrame>
      <p:grpSp>
        <p:nvGrpSpPr>
          <p:cNvPr id="25" name="组合 24"/>
          <p:cNvGrpSpPr/>
          <p:nvPr/>
        </p:nvGrpSpPr>
        <p:grpSpPr>
          <a:xfrm>
            <a:off x="4303395" y="4457065"/>
            <a:ext cx="3037840" cy="597535"/>
            <a:chOff x="6777" y="7019"/>
            <a:chExt cx="4784" cy="941"/>
          </a:xfrm>
        </p:grpSpPr>
        <p:graphicFrame>
          <p:nvGraphicFramePr>
            <p:cNvPr id="12" name="对象 11">
              <a:hlinkClick r:id="" action="ppaction://ole?verb="/>
            </p:cNvPr>
            <p:cNvGraphicFramePr>
              <a:graphicFrameLocks noChangeAspect="1"/>
            </p:cNvGraphicFramePr>
            <p:nvPr/>
          </p:nvGraphicFramePr>
          <p:xfrm>
            <a:off x="7831" y="7019"/>
            <a:ext cx="3730" cy="922"/>
          </p:xfrm>
          <a:graphic>
            <a:graphicData uri="http://schemas.openxmlformats.org/presentationml/2006/ole">
              <mc:AlternateContent xmlns:mc="http://schemas.openxmlformats.org/markup-compatibility/2006">
                <mc:Choice xmlns:v="urn:schemas-microsoft-com:vml" Requires="v">
                  <p:oleObj spid="_x0000_s2" name="" r:id="rId4" imgW="1130300" imgH="279400" progId="Equation.DSMT4">
                    <p:embed/>
                  </p:oleObj>
                </mc:Choice>
                <mc:Fallback>
                  <p:oleObj name="" r:id="rId4" imgW="1130300" imgH="279400" progId="Equation.DSMT4">
                    <p:embed/>
                    <p:pic>
                      <p:nvPicPr>
                        <p:cNvPr id="0" name="图片 2048"/>
                        <p:cNvPicPr/>
                        <p:nvPr/>
                      </p:nvPicPr>
                      <p:blipFill>
                        <a:blip r:embed="rId5"/>
                        <a:stretch>
                          <a:fillRect/>
                        </a:stretch>
                      </p:blipFill>
                      <p:spPr>
                        <a:xfrm>
                          <a:off x="7831" y="7019"/>
                          <a:ext cx="3730" cy="922"/>
                        </a:xfrm>
                        <a:prstGeom prst="rect">
                          <a:avLst/>
                        </a:prstGeom>
                      </p:spPr>
                    </p:pic>
                  </p:oleObj>
                </mc:Fallback>
              </mc:AlternateContent>
            </a:graphicData>
          </a:graphic>
        </p:graphicFrame>
        <p:sp>
          <p:nvSpPr>
            <p:cNvPr id="13" name="右箭头 12"/>
            <p:cNvSpPr/>
            <p:nvPr/>
          </p:nvSpPr>
          <p:spPr>
            <a:xfrm>
              <a:off x="6777" y="7196"/>
              <a:ext cx="1054" cy="7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24" name="组合 23"/>
          <p:cNvGrpSpPr/>
          <p:nvPr/>
        </p:nvGrpSpPr>
        <p:grpSpPr>
          <a:xfrm>
            <a:off x="2526030" y="5435600"/>
            <a:ext cx="9084310" cy="1938020"/>
            <a:chOff x="4081" y="8916"/>
            <a:chExt cx="14306" cy="3052"/>
          </a:xfrm>
        </p:grpSpPr>
        <p:sp>
          <p:nvSpPr>
            <p:cNvPr id="28" name="文本框 27"/>
            <p:cNvSpPr txBox="1"/>
            <p:nvPr/>
          </p:nvSpPr>
          <p:spPr>
            <a:xfrm>
              <a:off x="9097" y="8916"/>
              <a:ext cx="9290" cy="3052"/>
            </a:xfrm>
            <a:prstGeom prst="rect">
              <a:avLst/>
            </a:prstGeom>
            <a:noFill/>
          </p:spPr>
          <p:txBody>
            <a:bodyPr wrap="square" rtlCol="0" anchor="t">
              <a:spAutoFit/>
            </a:bodyPr>
            <a:p>
              <a:r>
                <a:rPr lang="en-US" altLang="zh-CN" sz="2400" dirty="0">
                  <a:solidFill>
                    <a:srgbClr val="1A6588"/>
                  </a:solidFill>
                  <a:latin typeface="Times New Roman" panose="02020603050405020304" pitchFamily="18" charset="0"/>
                  <a:ea typeface="微软雅黑" panose="020B0503020204020204" pitchFamily="34" charset="-122"/>
                </a:rPr>
                <a:t>where</a:t>
              </a:r>
              <a:r>
                <a:rPr lang="en-US" altLang="zh-CN" sz="2400" dirty="0">
                  <a:solidFill>
                    <a:schemeClr val="tx1"/>
                  </a:solidFill>
                  <a:latin typeface="Times New Roman" panose="02020603050405020304" pitchFamily="18" charset="0"/>
                  <a:ea typeface="微软雅黑" panose="020B0503020204020204" pitchFamily="34" charset="-122"/>
                </a:rPr>
                <a:t>                  </a:t>
              </a:r>
              <a:r>
                <a:rPr lang="en-US" altLang="zh-CN" sz="2400" dirty="0">
                  <a:solidFill>
                    <a:srgbClr val="1A6588"/>
                  </a:solidFill>
                  <a:latin typeface="Times New Roman" panose="02020603050405020304" pitchFamily="18" charset="0"/>
                  <a:ea typeface="微软雅黑" panose="020B0503020204020204" pitchFamily="34" charset="-122"/>
                </a:rPr>
                <a:t>denotes the view- dependent reconstruction error for the v-th view.</a:t>
              </a:r>
              <a:endParaRPr lang="en-US" altLang="zh-CN" sz="2400" dirty="0">
                <a:solidFill>
                  <a:srgbClr val="1A6588"/>
                </a:solidFill>
                <a:latin typeface="Times New Roman" panose="02020603050405020304" pitchFamily="18" charset="0"/>
                <a:ea typeface="微软雅黑" panose="020B0503020204020204" pitchFamily="34" charset="-122"/>
              </a:endParaRPr>
            </a:p>
            <a:p>
              <a:r>
                <a:rPr lang="en-US" altLang="zh-CN" sz="2400" dirty="0">
                  <a:solidFill>
                    <a:srgbClr val="1A6588"/>
                  </a:solidFill>
                  <a:latin typeface="Times New Roman" panose="02020603050405020304" pitchFamily="18" charset="0"/>
                  <a:ea typeface="微软雅黑" panose="020B0503020204020204" pitchFamily="34" charset="-122"/>
                </a:rPr>
                <a:t>                   is the bag-label ground truth across all views.</a:t>
              </a:r>
              <a:endParaRPr lang="en-US" altLang="zh-CN" sz="2400" dirty="0">
                <a:solidFill>
                  <a:srgbClr val="1A6588"/>
                </a:solidFill>
                <a:latin typeface="Times New Roman" panose="02020603050405020304" pitchFamily="18" charset="0"/>
                <a:ea typeface="微软雅黑" panose="020B0503020204020204" pitchFamily="34" charset="-122"/>
              </a:endParaRPr>
            </a:p>
            <a:p>
              <a:endParaRPr lang="en-US" altLang="zh-CN" sz="2400" dirty="0">
                <a:solidFill>
                  <a:srgbClr val="1A6588"/>
                </a:solidFill>
                <a:latin typeface="Times New Roman" panose="02020603050405020304" pitchFamily="18" charset="0"/>
                <a:ea typeface="微软雅黑" panose="020B0503020204020204" pitchFamily="34" charset="-122"/>
              </a:endParaRPr>
            </a:p>
          </p:txBody>
        </p:sp>
        <p:graphicFrame>
          <p:nvGraphicFramePr>
            <p:cNvPr id="14" name="对象 13">
              <a:hlinkClick r:id="" action="ppaction://ole?verb="/>
            </p:cNvPr>
            <p:cNvGraphicFramePr>
              <a:graphicFrameLocks noChangeAspect="1"/>
            </p:cNvGraphicFramePr>
            <p:nvPr/>
          </p:nvGraphicFramePr>
          <p:xfrm>
            <a:off x="4081" y="9399"/>
            <a:ext cx="4357" cy="922"/>
          </p:xfrm>
          <a:graphic>
            <a:graphicData uri="http://schemas.openxmlformats.org/presentationml/2006/ole">
              <mc:AlternateContent xmlns:mc="http://schemas.openxmlformats.org/markup-compatibility/2006">
                <mc:Choice xmlns:v="urn:schemas-microsoft-com:vml" Requires="v">
                  <p:oleObj spid="_x0000_s15" name="" r:id="rId6" imgW="1320165" imgH="279400" progId="Equation.DSMT4">
                    <p:embed/>
                  </p:oleObj>
                </mc:Choice>
                <mc:Fallback>
                  <p:oleObj name="" r:id="rId6" imgW="1320165" imgH="279400" progId="Equation.DSMT4">
                    <p:embed/>
                    <p:pic>
                      <p:nvPicPr>
                        <p:cNvPr id="0" name="图片 2048"/>
                        <p:cNvPicPr/>
                        <p:nvPr/>
                      </p:nvPicPr>
                      <p:blipFill>
                        <a:blip r:embed="rId7"/>
                        <a:stretch>
                          <a:fillRect/>
                        </a:stretch>
                      </p:blipFill>
                      <p:spPr>
                        <a:xfrm>
                          <a:off x="4081" y="9399"/>
                          <a:ext cx="4357" cy="922"/>
                        </a:xfrm>
                        <a:prstGeom prst="rect">
                          <a:avLst/>
                        </a:prstGeom>
                      </p:spPr>
                    </p:pic>
                  </p:oleObj>
                </mc:Fallback>
              </mc:AlternateContent>
            </a:graphicData>
          </a:graphic>
        </p:graphicFrame>
        <p:graphicFrame>
          <p:nvGraphicFramePr>
            <p:cNvPr id="16" name="对象 15">
              <a:hlinkClick r:id="" action="ppaction://ole?verb="/>
            </p:cNvPr>
            <p:cNvGraphicFramePr>
              <a:graphicFrameLocks noChangeAspect="1"/>
            </p:cNvGraphicFramePr>
            <p:nvPr/>
          </p:nvGraphicFramePr>
          <p:xfrm>
            <a:off x="9402" y="10171"/>
            <a:ext cx="1886" cy="629"/>
          </p:xfrm>
          <a:graphic>
            <a:graphicData uri="http://schemas.openxmlformats.org/presentationml/2006/ole">
              <mc:AlternateContent xmlns:mc="http://schemas.openxmlformats.org/markup-compatibility/2006">
                <mc:Choice xmlns:v="urn:schemas-microsoft-com:vml" Requires="v">
                  <p:oleObj spid="_x0000_s17" name="" r:id="rId8" imgW="571500" imgH="190500" progId="Equation.DSMT4">
                    <p:embed/>
                  </p:oleObj>
                </mc:Choice>
                <mc:Fallback>
                  <p:oleObj name="" r:id="rId8" imgW="571500" imgH="190500" progId="Equation.DSMT4">
                    <p:embed/>
                    <p:pic>
                      <p:nvPicPr>
                        <p:cNvPr id="0" name="图片 2048"/>
                        <p:cNvPicPr/>
                        <p:nvPr/>
                      </p:nvPicPr>
                      <p:blipFill>
                        <a:blip r:embed="rId9"/>
                        <a:stretch>
                          <a:fillRect/>
                        </a:stretch>
                      </p:blipFill>
                      <p:spPr>
                        <a:xfrm>
                          <a:off x="9402" y="10171"/>
                          <a:ext cx="1886" cy="629"/>
                        </a:xfrm>
                        <a:prstGeom prst="rect">
                          <a:avLst/>
                        </a:prstGeom>
                      </p:spPr>
                    </p:pic>
                  </p:oleObj>
                </mc:Fallback>
              </mc:AlternateContent>
            </a:graphicData>
          </a:graphic>
        </p:graphicFrame>
        <p:graphicFrame>
          <p:nvGraphicFramePr>
            <p:cNvPr id="18" name="对象 17">
              <a:hlinkClick r:id="" action="ppaction://ole?verb="/>
            </p:cNvPr>
            <p:cNvGraphicFramePr>
              <a:graphicFrameLocks noChangeAspect="1"/>
            </p:cNvGraphicFramePr>
            <p:nvPr/>
          </p:nvGraphicFramePr>
          <p:xfrm>
            <a:off x="10490" y="8916"/>
            <a:ext cx="2012" cy="629"/>
          </p:xfrm>
          <a:graphic>
            <a:graphicData uri="http://schemas.openxmlformats.org/presentationml/2006/ole">
              <mc:AlternateContent xmlns:mc="http://schemas.openxmlformats.org/markup-compatibility/2006">
                <mc:Choice xmlns:v="urn:schemas-microsoft-com:vml" Requires="v">
                  <p:oleObj spid="_x0000_s22" name="" r:id="rId10" imgW="609600" imgH="190500" progId="Equation.DSMT4">
                    <p:embed/>
                  </p:oleObj>
                </mc:Choice>
                <mc:Fallback>
                  <p:oleObj name="" r:id="rId10" imgW="609600" imgH="190500" progId="Equation.DSMT4">
                    <p:embed/>
                    <p:pic>
                      <p:nvPicPr>
                        <p:cNvPr id="0" name="图片 2048"/>
                        <p:cNvPicPr/>
                        <p:nvPr/>
                      </p:nvPicPr>
                      <p:blipFill>
                        <a:blip r:embed="rId11"/>
                        <a:stretch>
                          <a:fillRect/>
                        </a:stretch>
                      </p:blipFill>
                      <p:spPr>
                        <a:xfrm>
                          <a:off x="10490" y="8916"/>
                          <a:ext cx="2012" cy="629"/>
                        </a:xfrm>
                        <a:prstGeom prst="rect">
                          <a:avLst/>
                        </a:prstGeom>
                      </p:spPr>
                    </p:pic>
                  </p:oleObj>
                </mc:Fallback>
              </mc:AlternateContent>
            </a:graphicData>
          </a:graphic>
        </p:graphicFrame>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P spid="5" grpId="0"/>
      <p:bldP spid="5" grpId="1"/>
      <p:bldP spid="23" grpId="0"/>
      <p:bldP spid="23" grpId="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3" name="对象 2">
            <a:hlinkClick r:id="" action="ppaction://ole?verb="/>
          </p:cNvPr>
          <p:cNvGraphicFramePr>
            <a:graphicFrameLocks noChangeAspect="1"/>
          </p:cNvGraphicFramePr>
          <p:nvPr/>
        </p:nvGraphicFramePr>
        <p:xfrm>
          <a:off x="1864995" y="4933315"/>
          <a:ext cx="9748520" cy="852170"/>
        </p:xfrm>
        <a:graphic>
          <a:graphicData uri="http://schemas.openxmlformats.org/presentationml/2006/ole">
            <mc:AlternateContent xmlns:mc="http://schemas.openxmlformats.org/markup-compatibility/2006">
              <mc:Choice xmlns:v="urn:schemas-microsoft-com:vml" Requires="v">
                <p:oleObj spid="_x0000_s3073" name="" r:id="rId1" imgW="4749165" imgH="431800" progId="Equation.DSMT4">
                  <p:embed/>
                </p:oleObj>
              </mc:Choice>
              <mc:Fallback>
                <p:oleObj name="" r:id="rId1" imgW="4749165" imgH="431800" progId="Equation.DSMT4">
                  <p:embed/>
                  <p:pic>
                    <p:nvPicPr>
                      <p:cNvPr id="0" name="图片 3072"/>
                      <p:cNvPicPr/>
                      <p:nvPr/>
                    </p:nvPicPr>
                    <p:blipFill>
                      <a:blip r:embed="rId2"/>
                      <a:stretch>
                        <a:fillRect/>
                      </a:stretch>
                    </p:blipFill>
                    <p:spPr>
                      <a:xfrm>
                        <a:off x="1864995" y="4933315"/>
                        <a:ext cx="9748520" cy="852170"/>
                      </a:xfrm>
                      <a:prstGeom prst="rect">
                        <a:avLst/>
                      </a:prstGeom>
                    </p:spPr>
                  </p:pic>
                </p:oleObj>
              </mc:Fallback>
            </mc:AlternateContent>
          </a:graphicData>
        </a:graphic>
      </p:graphicFrame>
      <p:grpSp>
        <p:nvGrpSpPr>
          <p:cNvPr id="15363" name="组合 2"/>
          <p:cNvGrpSpPr/>
          <p:nvPr/>
        </p:nvGrpSpPr>
        <p:grpSpPr>
          <a:xfrm>
            <a:off x="2262188" y="511175"/>
            <a:ext cx="263525" cy="395288"/>
            <a:chOff x="5284519" y="1508166"/>
            <a:chExt cx="213756" cy="427512"/>
          </a:xfrm>
        </p:grpSpPr>
        <p:cxnSp>
          <p:nvCxnSpPr>
            <p:cNvPr id="10" name="直接连接符 9"/>
            <p:cNvCxnSpPr/>
            <p:nvPr/>
          </p:nvCxnSpPr>
          <p:spPr>
            <a:xfrm>
              <a:off x="5284519" y="1508166"/>
              <a:ext cx="213756" cy="214615"/>
            </a:xfrm>
            <a:prstGeom prst="line">
              <a:avLst/>
            </a:prstGeom>
            <a:ln w="19050">
              <a:solidFill>
                <a:srgbClr val="0076A3"/>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flipH="1">
              <a:off x="5284519" y="1722781"/>
              <a:ext cx="213756" cy="212897"/>
            </a:xfrm>
            <a:prstGeom prst="line">
              <a:avLst/>
            </a:prstGeom>
            <a:ln w="19050">
              <a:solidFill>
                <a:srgbClr val="0076A3"/>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grpSp>
      <p:sp>
        <p:nvSpPr>
          <p:cNvPr id="2" name="矩形 3"/>
          <p:cNvSpPr/>
          <p:nvPr/>
        </p:nvSpPr>
        <p:spPr>
          <a:xfrm>
            <a:off x="2876550" y="419100"/>
            <a:ext cx="8361680" cy="582295"/>
          </a:xfrm>
          <a:prstGeom prst="rect">
            <a:avLst/>
          </a:prstGeom>
          <a:noFill/>
          <a:ln w="9525">
            <a:noFill/>
          </a:ln>
        </p:spPr>
        <p:txBody>
          <a:bodyPr wrap="square" lIns="91431" tIns="45716" rIns="91431" bIns="45716">
            <a:spAutoFit/>
          </a:bodyPr>
          <a:p>
            <a:pPr algn="l" eaLnBrk="1" hangingPunct="1">
              <a:buFont typeface="Arial" panose="020B0604020202020204" pitchFamily="34" charset="0"/>
              <a:buNone/>
            </a:pPr>
            <a:r>
              <a:rPr lang="en-US" altLang="zh-CN" sz="3200" b="1" dirty="0">
                <a:solidFill>
                  <a:srgbClr val="0076A3"/>
                </a:solidFill>
                <a:latin typeface="Arial" panose="020B0604020202020204" pitchFamily="34" charset="0"/>
                <a:ea typeface="微软雅黑" panose="020B0503020204020204" pitchFamily="34" charset="-122"/>
                <a:sym typeface="Impact" panose="020B0806030902050204" pitchFamily="34" charset="0"/>
              </a:rPr>
              <a:t>Workflow</a:t>
            </a:r>
            <a:endParaRPr lang="en-US" altLang="zh-CN" sz="3200" b="1" dirty="0">
              <a:latin typeface="Arial" panose="020B0604020202020204" pitchFamily="34" charset="0"/>
              <a:ea typeface="微软雅黑" panose="020B0503020204020204" pitchFamily="34" charset="-122"/>
              <a:sym typeface="Impact" panose="020B0806030902050204" pitchFamily="34" charset="0"/>
            </a:endParaRPr>
          </a:p>
        </p:txBody>
      </p:sp>
      <p:sp>
        <p:nvSpPr>
          <p:cNvPr id="66565" name="文本框 7"/>
          <p:cNvSpPr txBox="1"/>
          <p:nvPr/>
        </p:nvSpPr>
        <p:spPr>
          <a:xfrm>
            <a:off x="1703388" y="1317625"/>
            <a:ext cx="5838190" cy="521970"/>
          </a:xfrm>
          <a:prstGeom prst="rect">
            <a:avLst/>
          </a:prstGeom>
          <a:noFill/>
          <a:ln w="9525">
            <a:noFill/>
          </a:ln>
        </p:spPr>
        <p:txBody>
          <a:bodyPr wrap="none" anchor="t">
            <a:spAutoFit/>
          </a:bodyPr>
          <a:p>
            <a:pPr marL="342900" indent="-342900" algn="l">
              <a:buFont typeface="Wingdings" panose="05000000000000000000" pitchFamily="2" charset="2"/>
              <a:buChar char="p"/>
            </a:pPr>
            <a:r>
              <a:rPr lang="zh-CN" altLang="en-US" sz="2800" b="1" dirty="0">
                <a:solidFill>
                  <a:srgbClr val="0076A3"/>
                </a:solidFill>
                <a:latin typeface="Arial" panose="020B0604020202020204" pitchFamily="34" charset="0"/>
                <a:ea typeface="微软雅黑" panose="020B0503020204020204" pitchFamily="34" charset="-122"/>
                <a:sym typeface="Impact" panose="020B0806030902050204" pitchFamily="34" charset="0"/>
              </a:rPr>
              <a:t>Objective Function </a:t>
            </a:r>
            <a:r>
              <a:rPr lang="en-US" altLang="zh-CN" sz="2800" b="1" dirty="0">
                <a:solidFill>
                  <a:srgbClr val="0076A3"/>
                </a:solidFill>
                <a:latin typeface="Arial" panose="020B0604020202020204" pitchFamily="34" charset="0"/>
                <a:ea typeface="微软雅黑" panose="020B0503020204020204" pitchFamily="34" charset="-122"/>
                <a:sym typeface="Impact" panose="020B0806030902050204" pitchFamily="34" charset="0"/>
              </a:rPr>
              <a:t>of DeepM4L</a:t>
            </a:r>
            <a:endParaRPr lang="zh-CN" altLang="en-US" sz="2800" b="1" dirty="0">
              <a:solidFill>
                <a:srgbClr val="1A6588"/>
              </a:solidFill>
              <a:latin typeface="Times New Roman" panose="02020603050405020304" pitchFamily="18" charset="0"/>
              <a:ea typeface="微软雅黑" panose="020B0503020204020204" pitchFamily="34" charset="-122"/>
              <a:sym typeface="Times New Roman" panose="02020603050405020304" pitchFamily="18" charset="0"/>
            </a:endParaRPr>
          </a:p>
        </p:txBody>
      </p:sp>
      <p:pic>
        <p:nvPicPr>
          <p:cNvPr id="7" name="图片 6"/>
          <p:cNvPicPr>
            <a:picLocks noChangeAspect="1"/>
          </p:cNvPicPr>
          <p:nvPr/>
        </p:nvPicPr>
        <p:blipFill>
          <a:blip r:embed="rId3"/>
          <a:stretch>
            <a:fillRect/>
          </a:stretch>
        </p:blipFill>
        <p:spPr>
          <a:xfrm>
            <a:off x="2526030" y="1839595"/>
            <a:ext cx="7927340" cy="3065145"/>
          </a:xfrm>
          <a:prstGeom prst="rect">
            <a:avLst/>
          </a:prstGeom>
        </p:spPr>
      </p:pic>
      <p:grpSp>
        <p:nvGrpSpPr>
          <p:cNvPr id="22" name="组合 21"/>
          <p:cNvGrpSpPr/>
          <p:nvPr/>
        </p:nvGrpSpPr>
        <p:grpSpPr>
          <a:xfrm>
            <a:off x="7313295" y="4769485"/>
            <a:ext cx="4421505" cy="2049780"/>
            <a:chOff x="8020" y="3062"/>
            <a:chExt cx="6963" cy="3228"/>
          </a:xfrm>
        </p:grpSpPr>
        <p:sp>
          <p:nvSpPr>
            <p:cNvPr id="23" name="圆角矩形 22"/>
            <p:cNvSpPr/>
            <p:nvPr/>
          </p:nvSpPr>
          <p:spPr>
            <a:xfrm>
              <a:off x="10168" y="3062"/>
              <a:ext cx="4815" cy="1601"/>
            </a:xfrm>
            <a:prstGeom prst="roundRect">
              <a:avLst/>
            </a:prstGeom>
            <a:solidFill>
              <a:schemeClr val="bg1">
                <a:alpha val="0"/>
              </a:schemeClr>
            </a:solidFill>
            <a:ln w="28575" cmpd="sng">
              <a:solidFill>
                <a:srgbClr val="F14124"/>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24" name="直接箭头连接符 23"/>
            <p:cNvCxnSpPr/>
            <p:nvPr/>
          </p:nvCxnSpPr>
          <p:spPr>
            <a:xfrm flipV="1">
              <a:off x="9699" y="4665"/>
              <a:ext cx="1086" cy="43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5" name="矩形 24"/>
            <p:cNvSpPr/>
            <p:nvPr/>
          </p:nvSpPr>
          <p:spPr>
            <a:xfrm>
              <a:off x="8020" y="5103"/>
              <a:ext cx="6963" cy="1187"/>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sz="1800" b="1" dirty="0">
                  <a:solidFill>
                    <a:schemeClr val="bg1"/>
                  </a:solidFill>
                  <a:latin typeface="Times New Roman" panose="02020603050405020304" pitchFamily="18" charset="0"/>
                  <a:ea typeface="微软雅黑" panose="020B0503020204020204" pitchFamily="34" charset="-122"/>
                  <a:sym typeface="+mn-ea"/>
                </a:rPr>
                <a:t> </a:t>
              </a:r>
              <a:r>
                <a:rPr lang="en-US" sz="1800" b="1" dirty="0">
                  <a:solidFill>
                    <a:schemeClr val="bg1"/>
                  </a:solidFill>
                  <a:latin typeface="Times New Roman" panose="02020603050405020304" pitchFamily="18" charset="0"/>
                  <a:ea typeface="微软雅黑" panose="020B0503020204020204" pitchFamily="34" charset="-122"/>
                  <a:sym typeface="+mn-ea"/>
                </a:rPr>
                <a:t>I</a:t>
              </a:r>
              <a:r>
                <a:rPr sz="1800" b="1" dirty="0">
                  <a:solidFill>
                    <a:schemeClr val="bg1"/>
                  </a:solidFill>
                  <a:latin typeface="Times New Roman" panose="02020603050405020304" pitchFamily="18" charset="0"/>
                  <a:ea typeface="微软雅黑" panose="020B0503020204020204" pitchFamily="34" charset="-122"/>
                  <a:sym typeface="+mn-ea"/>
                </a:rPr>
                <a:t>ntegrate bag-label tensors across views</a:t>
              </a:r>
              <a:endParaRPr sz="1800" b="1" dirty="0">
                <a:solidFill>
                  <a:schemeClr val="bg1"/>
                </a:solidFill>
                <a:latin typeface="Times New Roman" panose="02020603050405020304" pitchFamily="18" charset="0"/>
                <a:ea typeface="微软雅黑" panose="020B0503020204020204" pitchFamily="34" charset="-122"/>
                <a:sym typeface="+mn-ea"/>
              </a:endParaRPr>
            </a:p>
          </p:txBody>
        </p:sp>
      </p:grpSp>
      <p:grpSp>
        <p:nvGrpSpPr>
          <p:cNvPr id="26" name="组合 25"/>
          <p:cNvGrpSpPr/>
          <p:nvPr/>
        </p:nvGrpSpPr>
        <p:grpSpPr>
          <a:xfrm>
            <a:off x="1968500" y="4770511"/>
            <a:ext cx="6470015" cy="2048985"/>
            <a:chOff x="1102" y="6818"/>
            <a:chExt cx="10189" cy="2939"/>
          </a:xfrm>
        </p:grpSpPr>
        <p:sp>
          <p:nvSpPr>
            <p:cNvPr id="27" name="矩形 26"/>
            <p:cNvSpPr/>
            <p:nvPr/>
          </p:nvSpPr>
          <p:spPr>
            <a:xfrm>
              <a:off x="1102" y="8364"/>
              <a:ext cx="6964" cy="1393"/>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800" b="1" dirty="0">
                  <a:solidFill>
                    <a:schemeClr val="bg1"/>
                  </a:solidFill>
                  <a:latin typeface="Times New Roman" panose="02020603050405020304" pitchFamily="18" charset="0"/>
                  <a:ea typeface="微软雅黑" panose="020B0503020204020204" pitchFamily="34" charset="-122"/>
                  <a:sym typeface="+mn-ea"/>
                </a:rPr>
                <a:t> </a:t>
              </a:r>
              <a:r>
                <a:rPr lang="en-US" sz="1800" b="1" dirty="0">
                  <a:solidFill>
                    <a:schemeClr val="bg1"/>
                  </a:solidFill>
                  <a:latin typeface="Times New Roman" panose="02020603050405020304" pitchFamily="18" charset="0"/>
                  <a:ea typeface="微软雅黑" panose="020B0503020204020204" pitchFamily="34" charset="-122"/>
                  <a:sym typeface="+mn-ea"/>
                </a:rPr>
                <a:t>C</a:t>
              </a:r>
              <a:r>
                <a:rPr sz="1800" b="1" dirty="0">
                  <a:solidFill>
                    <a:schemeClr val="bg1"/>
                  </a:solidFill>
                  <a:latin typeface="Times New Roman" panose="02020603050405020304" pitchFamily="18" charset="0"/>
                  <a:ea typeface="微软雅黑" panose="020B0503020204020204" pitchFamily="34" charset="-122"/>
                  <a:sym typeface="+mn-ea"/>
                </a:rPr>
                <a:t>alculate the</a:t>
              </a:r>
              <a:endParaRPr sz="1800" b="1" dirty="0">
                <a:solidFill>
                  <a:schemeClr val="bg1"/>
                </a:solidFill>
                <a:latin typeface="Times New Roman" panose="02020603050405020304" pitchFamily="18" charset="0"/>
                <a:ea typeface="微软雅黑" panose="020B0503020204020204" pitchFamily="34" charset="-122"/>
                <a:sym typeface="+mn-ea"/>
              </a:endParaRPr>
            </a:p>
            <a:p>
              <a:pPr algn="ctr"/>
              <a:r>
                <a:rPr sz="1800" b="1" dirty="0">
                  <a:solidFill>
                    <a:schemeClr val="bg1"/>
                  </a:solidFill>
                  <a:latin typeface="Times New Roman" panose="02020603050405020304" pitchFamily="18" charset="0"/>
                  <a:ea typeface="微软雅黑" panose="020B0503020204020204" pitchFamily="34" charset="-122"/>
                  <a:sym typeface="+mn-ea"/>
                </a:rPr>
                <a:t>instance level labels prediction loss</a:t>
              </a:r>
              <a:endParaRPr sz="1800" b="1" dirty="0">
                <a:solidFill>
                  <a:schemeClr val="bg1"/>
                </a:solidFill>
                <a:latin typeface="Times New Roman" panose="02020603050405020304" pitchFamily="18" charset="0"/>
                <a:ea typeface="微软雅黑" panose="020B0503020204020204" pitchFamily="34" charset="-122"/>
                <a:sym typeface="+mn-ea"/>
              </a:endParaRPr>
            </a:p>
          </p:txBody>
        </p:sp>
        <p:cxnSp>
          <p:nvCxnSpPr>
            <p:cNvPr id="28" name="直接箭头连接符 27"/>
            <p:cNvCxnSpPr/>
            <p:nvPr/>
          </p:nvCxnSpPr>
          <p:spPr>
            <a:xfrm flipV="1">
              <a:off x="4035" y="7918"/>
              <a:ext cx="842" cy="35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9" name="圆角矩形 28"/>
            <p:cNvSpPr/>
            <p:nvPr/>
          </p:nvSpPr>
          <p:spPr>
            <a:xfrm>
              <a:off x="4942" y="6818"/>
              <a:ext cx="6349" cy="1459"/>
            </a:xfrm>
            <a:prstGeom prst="roundRect">
              <a:avLst/>
            </a:prstGeom>
            <a:solidFill>
              <a:schemeClr val="bg1">
                <a:alpha val="0"/>
              </a:schemeClr>
            </a:solidFill>
            <a:ln w="28575" cmpd="sng">
              <a:solidFill>
                <a:srgbClr val="F14124"/>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15363" name="组合 2"/>
          <p:cNvGrpSpPr/>
          <p:nvPr/>
        </p:nvGrpSpPr>
        <p:grpSpPr>
          <a:xfrm>
            <a:off x="2262188" y="511175"/>
            <a:ext cx="263525" cy="395288"/>
            <a:chOff x="5284519" y="1508166"/>
            <a:chExt cx="213756" cy="427512"/>
          </a:xfrm>
        </p:grpSpPr>
        <p:cxnSp>
          <p:nvCxnSpPr>
            <p:cNvPr id="10" name="直接连接符 9"/>
            <p:cNvCxnSpPr/>
            <p:nvPr/>
          </p:nvCxnSpPr>
          <p:spPr>
            <a:xfrm>
              <a:off x="5284519" y="1508166"/>
              <a:ext cx="213756" cy="214615"/>
            </a:xfrm>
            <a:prstGeom prst="line">
              <a:avLst/>
            </a:prstGeom>
            <a:ln w="19050">
              <a:solidFill>
                <a:srgbClr val="0076A3"/>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flipH="1">
              <a:off x="5284519" y="1722781"/>
              <a:ext cx="213756" cy="212897"/>
            </a:xfrm>
            <a:prstGeom prst="line">
              <a:avLst/>
            </a:prstGeom>
            <a:ln w="19050">
              <a:solidFill>
                <a:srgbClr val="0076A3"/>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grpSp>
      <p:sp>
        <p:nvSpPr>
          <p:cNvPr id="2" name="矩形 3"/>
          <p:cNvSpPr/>
          <p:nvPr/>
        </p:nvSpPr>
        <p:spPr>
          <a:xfrm>
            <a:off x="2876550" y="419100"/>
            <a:ext cx="2621280" cy="582295"/>
          </a:xfrm>
          <a:prstGeom prst="rect">
            <a:avLst/>
          </a:prstGeom>
          <a:noFill/>
          <a:ln w="9525">
            <a:noFill/>
          </a:ln>
        </p:spPr>
        <p:txBody>
          <a:bodyPr wrap="none" lIns="91431" tIns="45716" rIns="91431" bIns="45716">
            <a:spAutoFit/>
          </a:bodyPr>
          <a:p>
            <a:pPr algn="l" eaLnBrk="1" hangingPunct="1">
              <a:buFont typeface="Arial" panose="020B0604020202020204" pitchFamily="34" charset="0"/>
              <a:buNone/>
            </a:pPr>
            <a:r>
              <a:rPr lang="en-US" altLang="zh-CN" sz="3200" b="1" dirty="0">
                <a:solidFill>
                  <a:srgbClr val="0076A3"/>
                </a:solidFill>
                <a:latin typeface="Arial" panose="020B0604020202020204" pitchFamily="34" charset="0"/>
                <a:ea typeface="微软雅黑" panose="020B0503020204020204" pitchFamily="34" charset="-122"/>
                <a:sym typeface="Impact" panose="020B0806030902050204" pitchFamily="34" charset="0"/>
              </a:rPr>
              <a:t>Experiments</a:t>
            </a:r>
            <a:endParaRPr lang="en-US" altLang="zh-CN" sz="3200" b="1" dirty="0">
              <a:solidFill>
                <a:srgbClr val="0076A3"/>
              </a:solidFill>
              <a:latin typeface="Arial" panose="020B0604020202020204" pitchFamily="34" charset="0"/>
              <a:ea typeface="微软雅黑" panose="020B0503020204020204" pitchFamily="34" charset="-122"/>
              <a:sym typeface="Impact" panose="020B0806030902050204" pitchFamily="34" charset="0"/>
            </a:endParaRPr>
          </a:p>
        </p:txBody>
      </p:sp>
      <p:sp>
        <p:nvSpPr>
          <p:cNvPr id="91142" name="文本框 1"/>
          <p:cNvSpPr txBox="1"/>
          <p:nvPr/>
        </p:nvSpPr>
        <p:spPr>
          <a:xfrm>
            <a:off x="1708150" y="1228725"/>
            <a:ext cx="1808163" cy="522288"/>
          </a:xfrm>
          <a:prstGeom prst="rect">
            <a:avLst/>
          </a:prstGeom>
          <a:noFill/>
          <a:ln w="9525">
            <a:noFill/>
          </a:ln>
        </p:spPr>
        <p:txBody>
          <a:bodyPr wrap="none" anchor="t">
            <a:spAutoFit/>
          </a:bodyPr>
          <a:p>
            <a:pPr marL="342900" indent="-342900">
              <a:buFont typeface="Wingdings" panose="05000000000000000000" pitchFamily="2" charset="2"/>
              <a:buChar char="p"/>
            </a:pPr>
            <a:r>
              <a:rPr lang="en-US" altLang="zh-CN" sz="2800" b="1" dirty="0">
                <a:solidFill>
                  <a:srgbClr val="1A6588"/>
                </a:solidFill>
                <a:latin typeface="Times New Roman" panose="02020603050405020304" pitchFamily="18" charset="0"/>
                <a:ea typeface="微软雅黑" panose="020B0503020204020204" pitchFamily="34" charset="-122"/>
                <a:sym typeface="Times New Roman" panose="02020603050405020304" pitchFamily="18" charset="0"/>
              </a:rPr>
              <a:t>Datasets</a:t>
            </a:r>
            <a:endParaRPr lang="en-US" altLang="zh-CN" sz="2800" b="1" dirty="0">
              <a:solidFill>
                <a:srgbClr val="0F6FC6"/>
              </a:solidFill>
              <a:latin typeface="Calibri" panose="020F0502020204030204" pitchFamily="34" charset="0"/>
              <a:ea typeface="Times New Roman" panose="02020603050405020304" pitchFamily="18" charset="0"/>
            </a:endParaRPr>
          </a:p>
        </p:txBody>
      </p:sp>
      <p:pic>
        <p:nvPicPr>
          <p:cNvPr id="4" name="图片 3"/>
          <p:cNvPicPr>
            <a:picLocks noChangeAspect="1"/>
          </p:cNvPicPr>
          <p:nvPr/>
        </p:nvPicPr>
        <p:blipFill>
          <a:blip r:embed="rId1"/>
          <a:stretch>
            <a:fillRect/>
          </a:stretch>
        </p:blipFill>
        <p:spPr>
          <a:xfrm>
            <a:off x="2262505" y="2719070"/>
            <a:ext cx="9251950" cy="2922270"/>
          </a:xfrm>
          <a:prstGeom prst="rect">
            <a:avLst/>
          </a:prstGeom>
        </p:spPr>
      </p:pic>
      <p:sp>
        <p:nvSpPr>
          <p:cNvPr id="9" name="文本框 8"/>
          <p:cNvSpPr txBox="1"/>
          <p:nvPr/>
        </p:nvSpPr>
        <p:spPr>
          <a:xfrm>
            <a:off x="2147570" y="1889125"/>
            <a:ext cx="9866630" cy="829945"/>
          </a:xfrm>
          <a:prstGeom prst="rect">
            <a:avLst/>
          </a:prstGeom>
          <a:noFill/>
        </p:spPr>
        <p:txBody>
          <a:bodyPr wrap="square" rtlCol="0" anchor="t">
            <a:spAutoFit/>
          </a:bodyPr>
          <a:p>
            <a:r>
              <a:rPr lang="en-US" altLang="zh-CN" sz="2400" dirty="0">
                <a:solidFill>
                  <a:srgbClr val="1A6588"/>
                </a:solidFill>
                <a:latin typeface="Times New Roman" panose="02020603050405020304" pitchFamily="18" charset="0"/>
                <a:ea typeface="微软雅黑" panose="020B0503020204020204" pitchFamily="34" charset="-122"/>
              </a:rPr>
              <a:t> Statistics of datasets used for the experiments. </a:t>
            </a:r>
            <a:r>
              <a:rPr lang="en-US" altLang="zh-CN" sz="2400" i="1" dirty="0">
                <a:solidFill>
                  <a:srgbClr val="1A6588"/>
                </a:solidFill>
                <a:latin typeface="Times New Roman" panose="02020603050405020304" pitchFamily="18" charset="0"/>
                <a:ea typeface="微软雅黑" panose="020B0503020204020204" pitchFamily="34" charset="-122"/>
              </a:rPr>
              <a:t>avgBL </a:t>
            </a:r>
            <a:r>
              <a:rPr lang="en-US" altLang="zh-CN" sz="2400" dirty="0">
                <a:solidFill>
                  <a:srgbClr val="1A6588"/>
                </a:solidFill>
                <a:latin typeface="Times New Roman" panose="02020603050405020304" pitchFamily="18" charset="0"/>
                <a:ea typeface="微软雅黑" panose="020B0503020204020204" pitchFamily="34" charset="-122"/>
              </a:rPr>
              <a:t>is the average number of labels per bag and </a:t>
            </a:r>
            <a:r>
              <a:rPr lang="en-US" altLang="zh-CN" sz="2400" i="1" dirty="0">
                <a:solidFill>
                  <a:srgbClr val="1A6588"/>
                </a:solidFill>
                <a:latin typeface="Times New Roman" panose="02020603050405020304" pitchFamily="18" charset="0"/>
                <a:ea typeface="微软雅黑" panose="020B0503020204020204" pitchFamily="34" charset="-122"/>
              </a:rPr>
              <a:t>avgBI </a:t>
            </a:r>
            <a:r>
              <a:rPr lang="en-US" altLang="zh-CN" sz="2400" dirty="0">
                <a:solidFill>
                  <a:srgbClr val="1A6588"/>
                </a:solidFill>
                <a:latin typeface="Times New Roman" panose="02020603050405020304" pitchFamily="18" charset="0"/>
                <a:ea typeface="微软雅黑" panose="020B0503020204020204" pitchFamily="34" charset="-122"/>
              </a:rPr>
              <a:t>is the average number of instances per bag</a:t>
            </a:r>
            <a:endParaRPr lang="en-US" altLang="zh-CN" sz="2400" dirty="0">
              <a:solidFill>
                <a:srgbClr val="1A6588"/>
              </a:solidFill>
              <a:latin typeface="Times New Roman" panose="02020603050405020304" pitchFamily="18" charset="0"/>
              <a:ea typeface="微软雅黑" panose="020B0503020204020204" pitchFamily="34" charset="-122"/>
            </a:endParaRPr>
          </a:p>
        </p:txBody>
      </p:sp>
      <p:sp>
        <p:nvSpPr>
          <p:cNvPr id="3" name="文本框 2"/>
          <p:cNvSpPr txBox="1"/>
          <p:nvPr/>
        </p:nvSpPr>
        <p:spPr>
          <a:xfrm>
            <a:off x="1708150" y="5986780"/>
            <a:ext cx="10005695" cy="939800"/>
          </a:xfrm>
          <a:prstGeom prst="rect">
            <a:avLst/>
          </a:prstGeom>
          <a:noFill/>
        </p:spPr>
        <p:txBody>
          <a:bodyPr wrap="square" rtlCol="0" anchor="t">
            <a:spAutoFit/>
          </a:bodyPr>
          <a:p>
            <a:pPr algn="just">
              <a:lnSpc>
                <a:spcPct val="120000"/>
              </a:lnSpc>
            </a:pPr>
            <a:r>
              <a:rPr lang="en-US" altLang="zh-CN" sz="1400" dirty="0">
                <a:solidFill>
                  <a:srgbClr val="1A6588"/>
                </a:solidFill>
                <a:latin typeface="Times New Roman" panose="02020603050405020304" pitchFamily="18" charset="0"/>
                <a:ea typeface="微软雅黑" panose="020B0503020204020204" pitchFamily="34" charset="-122"/>
                <a:sym typeface="+mn-ea"/>
              </a:rPr>
              <a:t>[1] G.Yu, </a:t>
            </a:r>
            <a:r>
              <a:rPr lang="en-US" altLang="zh-CN" sz="1400" dirty="0">
                <a:solidFill>
                  <a:srgbClr val="1A6588"/>
                </a:solidFill>
                <a:latin typeface="Times New Roman" panose="02020603050405020304" pitchFamily="18" charset="0"/>
                <a:ea typeface="微软雅黑" panose="020B0503020204020204" pitchFamily="34" charset="-122"/>
                <a:sym typeface="宋体" panose="02010600030101010101" pitchFamily="2" charset="-122"/>
              </a:rPr>
              <a:t>et. al.</a:t>
            </a:r>
            <a:r>
              <a:rPr lang="en-US" altLang="zh-CN" sz="1400" dirty="0">
                <a:solidFill>
                  <a:srgbClr val="1A6588"/>
                </a:solidFill>
                <a:latin typeface="Times New Roman" panose="02020603050405020304" pitchFamily="18" charset="0"/>
                <a:ea typeface="微软雅黑" panose="020B0503020204020204" pitchFamily="34" charset="-122"/>
                <a:sym typeface="+mn-ea"/>
              </a:rPr>
              <a:t>  Isoform function  prediction  based  on  bi-random  walks  on  a  heterogeneous network, </a:t>
            </a:r>
            <a:r>
              <a:rPr lang="en-US" altLang="zh-CN" sz="1400" b="1" i="1" dirty="0">
                <a:solidFill>
                  <a:srgbClr val="1A6588"/>
                </a:solidFill>
                <a:latin typeface="Times New Roman" panose="02020603050405020304" pitchFamily="18" charset="0"/>
                <a:ea typeface="微软雅黑" panose="020B0503020204020204" pitchFamily="34" charset="-122"/>
                <a:sym typeface="+mn-ea"/>
              </a:rPr>
              <a:t>Bioinformatics</a:t>
            </a:r>
            <a:r>
              <a:rPr lang="en-US" altLang="zh-CN" sz="1400" dirty="0">
                <a:solidFill>
                  <a:srgbClr val="1A6588"/>
                </a:solidFill>
                <a:latin typeface="Times New Roman" panose="02020603050405020304" pitchFamily="18" charset="0"/>
                <a:ea typeface="微软雅黑" panose="020B0503020204020204" pitchFamily="34" charset="-122"/>
                <a:sym typeface="+mn-ea"/>
              </a:rPr>
              <a:t>, 2020.</a:t>
            </a:r>
            <a:endParaRPr lang="en-US" altLang="zh-CN" sz="1400" dirty="0">
              <a:solidFill>
                <a:srgbClr val="1A6588"/>
              </a:solidFill>
              <a:latin typeface="Times New Roman" panose="02020603050405020304" pitchFamily="18" charset="0"/>
              <a:ea typeface="微软雅黑" panose="020B0503020204020204" pitchFamily="34" charset="-122"/>
              <a:sym typeface="+mn-ea"/>
            </a:endParaRPr>
          </a:p>
          <a:p>
            <a:pPr algn="just">
              <a:lnSpc>
                <a:spcPct val="120000"/>
              </a:lnSpc>
            </a:pPr>
            <a:r>
              <a:rPr lang="en-US" altLang="zh-CN" sz="1400" dirty="0">
                <a:solidFill>
                  <a:srgbClr val="1A6588"/>
                </a:solidFill>
                <a:latin typeface="Times New Roman" panose="02020603050405020304" pitchFamily="18" charset="0"/>
                <a:ea typeface="微软雅黑" panose="020B0503020204020204" pitchFamily="34" charset="-122"/>
                <a:sym typeface="+mn-ea"/>
              </a:rPr>
              <a:t>[2] G. Fu </a:t>
            </a:r>
            <a:r>
              <a:rPr lang="en-US" altLang="zh-CN" sz="1400" dirty="0">
                <a:solidFill>
                  <a:srgbClr val="1A6588"/>
                </a:solidFill>
                <a:latin typeface="Times New Roman" panose="02020603050405020304" pitchFamily="18" charset="0"/>
                <a:ea typeface="微软雅黑" panose="020B0503020204020204" pitchFamily="34" charset="-122"/>
                <a:sym typeface="宋体" panose="02010600030101010101" pitchFamily="2" charset="-122"/>
              </a:rPr>
              <a:t>, et. al. </a:t>
            </a:r>
            <a:r>
              <a:rPr lang="en-US" altLang="zh-CN" sz="1400" dirty="0">
                <a:solidFill>
                  <a:srgbClr val="1A6588"/>
                </a:solidFill>
                <a:latin typeface="Times New Roman" panose="02020603050405020304" pitchFamily="18" charset="0"/>
                <a:ea typeface="微软雅黑" panose="020B0503020204020204" pitchFamily="34" charset="-122"/>
                <a:sym typeface="+mn-ea"/>
              </a:rPr>
              <a:t>Matrix  factorization-based  data  fusion  for  the  prediction  of  lncrna–disease  associations, </a:t>
            </a:r>
            <a:r>
              <a:rPr lang="en-US" altLang="zh-CN" sz="1400" b="1" i="1" dirty="0">
                <a:solidFill>
                  <a:srgbClr val="1A6588"/>
                </a:solidFill>
                <a:latin typeface="Times New Roman" panose="02020603050405020304" pitchFamily="18" charset="0"/>
                <a:ea typeface="微软雅黑" panose="020B0503020204020204" pitchFamily="34" charset="-122"/>
                <a:sym typeface="+mn-ea"/>
              </a:rPr>
              <a:t>Bioinformatics</a:t>
            </a:r>
            <a:r>
              <a:rPr lang="en-US" altLang="zh-CN" sz="1400" dirty="0">
                <a:solidFill>
                  <a:srgbClr val="1A6588"/>
                </a:solidFill>
                <a:latin typeface="Times New Roman" panose="02020603050405020304" pitchFamily="18" charset="0"/>
                <a:ea typeface="微软雅黑" panose="020B0503020204020204" pitchFamily="34" charset="-122"/>
                <a:sym typeface="+mn-ea"/>
              </a:rPr>
              <a:t>,  2018.</a:t>
            </a:r>
            <a:endParaRPr lang="en-US" altLang="zh-CN" sz="1400" dirty="0">
              <a:solidFill>
                <a:srgbClr val="1A6588"/>
              </a:solidFill>
              <a:latin typeface="Times New Roman" panose="02020603050405020304" pitchFamily="18" charset="0"/>
              <a:ea typeface="微软雅黑" panose="020B0503020204020204" pitchFamily="34" charset="-122"/>
              <a:sym typeface="+mn-ea"/>
            </a:endParaRPr>
          </a:p>
          <a:p>
            <a:pPr algn="just">
              <a:lnSpc>
                <a:spcPct val="120000"/>
              </a:lnSpc>
            </a:pPr>
            <a:endParaRPr lang="zh-CN" altLang="en-US"/>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15363" name="组合 2"/>
          <p:cNvGrpSpPr/>
          <p:nvPr/>
        </p:nvGrpSpPr>
        <p:grpSpPr>
          <a:xfrm>
            <a:off x="2262188" y="511175"/>
            <a:ext cx="263525" cy="395288"/>
            <a:chOff x="5284519" y="1508166"/>
            <a:chExt cx="213756" cy="427512"/>
          </a:xfrm>
        </p:grpSpPr>
        <p:cxnSp>
          <p:nvCxnSpPr>
            <p:cNvPr id="10" name="直接连接符 9"/>
            <p:cNvCxnSpPr/>
            <p:nvPr/>
          </p:nvCxnSpPr>
          <p:spPr>
            <a:xfrm>
              <a:off x="5284519" y="1508166"/>
              <a:ext cx="213756" cy="214615"/>
            </a:xfrm>
            <a:prstGeom prst="line">
              <a:avLst/>
            </a:prstGeom>
            <a:ln w="19050">
              <a:solidFill>
                <a:srgbClr val="0076A3"/>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flipH="1">
              <a:off x="5284519" y="1722781"/>
              <a:ext cx="213756" cy="212897"/>
            </a:xfrm>
            <a:prstGeom prst="line">
              <a:avLst/>
            </a:prstGeom>
            <a:ln w="19050">
              <a:solidFill>
                <a:srgbClr val="0076A3"/>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grpSp>
      <p:sp>
        <p:nvSpPr>
          <p:cNvPr id="2" name="矩形 3"/>
          <p:cNvSpPr/>
          <p:nvPr/>
        </p:nvSpPr>
        <p:spPr>
          <a:xfrm>
            <a:off x="2876550" y="419100"/>
            <a:ext cx="2079625" cy="582295"/>
          </a:xfrm>
          <a:prstGeom prst="rect">
            <a:avLst/>
          </a:prstGeom>
          <a:noFill/>
          <a:ln w="9525">
            <a:noFill/>
          </a:ln>
        </p:spPr>
        <p:txBody>
          <a:bodyPr wrap="none" lIns="91431" tIns="45716" rIns="91431" bIns="45716">
            <a:spAutoFit/>
          </a:bodyPr>
          <a:p>
            <a:pPr algn="l" eaLnBrk="1" hangingPunct="1">
              <a:buFont typeface="Arial" panose="020B0604020202020204" pitchFamily="34" charset="0"/>
              <a:buNone/>
            </a:pPr>
            <a:r>
              <a:rPr lang="en-US" altLang="zh-CN" sz="3200" b="1" dirty="0">
                <a:solidFill>
                  <a:srgbClr val="0076A3"/>
                </a:solidFill>
                <a:latin typeface="Arial" panose="020B0604020202020204" pitchFamily="34" charset="0"/>
                <a:ea typeface="微软雅黑" panose="020B0503020204020204" pitchFamily="34" charset="-122"/>
                <a:sym typeface="Impact" panose="020B0806030902050204" pitchFamily="34" charset="0"/>
              </a:rPr>
              <a:t>Baselines</a:t>
            </a:r>
            <a:endParaRPr lang="en-US" altLang="zh-CN" sz="3200" b="1" dirty="0">
              <a:solidFill>
                <a:srgbClr val="0076A3"/>
              </a:solidFill>
              <a:latin typeface="Arial" panose="020B0604020202020204" pitchFamily="34" charset="0"/>
              <a:ea typeface="微软雅黑" panose="020B0503020204020204" pitchFamily="34" charset="-122"/>
              <a:sym typeface="Impact" panose="020B0806030902050204" pitchFamily="34" charset="0"/>
            </a:endParaRPr>
          </a:p>
        </p:txBody>
      </p:sp>
      <p:sp>
        <p:nvSpPr>
          <p:cNvPr id="91142" name="文本框 1"/>
          <p:cNvSpPr txBox="1"/>
          <p:nvPr/>
        </p:nvSpPr>
        <p:spPr>
          <a:xfrm>
            <a:off x="1708150" y="1228725"/>
            <a:ext cx="1276985" cy="521970"/>
          </a:xfrm>
          <a:prstGeom prst="rect">
            <a:avLst/>
          </a:prstGeom>
          <a:noFill/>
          <a:ln w="9525">
            <a:noFill/>
          </a:ln>
        </p:spPr>
        <p:txBody>
          <a:bodyPr wrap="none" anchor="t">
            <a:spAutoFit/>
          </a:bodyPr>
          <a:p>
            <a:pPr marL="342900" indent="-342900">
              <a:buFont typeface="Wingdings" panose="05000000000000000000" pitchFamily="2" charset="2"/>
              <a:buChar char="p"/>
            </a:pPr>
            <a:r>
              <a:rPr lang="en-US" altLang="zh-CN" sz="2800" b="1" dirty="0">
                <a:solidFill>
                  <a:srgbClr val="1A6588"/>
                </a:solidFill>
                <a:latin typeface="Times New Roman" panose="02020603050405020304" pitchFamily="18" charset="0"/>
                <a:ea typeface="微软雅黑" panose="020B0503020204020204" pitchFamily="34" charset="-122"/>
                <a:sym typeface="Times New Roman" panose="02020603050405020304" pitchFamily="18" charset="0"/>
              </a:rPr>
              <a:t>M3L</a:t>
            </a:r>
            <a:endParaRPr lang="en-US" altLang="zh-CN" sz="2800" b="1" dirty="0">
              <a:solidFill>
                <a:srgbClr val="1A6588"/>
              </a:solidFill>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3" name="文本框 1"/>
          <p:cNvSpPr txBox="1"/>
          <p:nvPr/>
        </p:nvSpPr>
        <p:spPr>
          <a:xfrm>
            <a:off x="6568440" y="1228725"/>
            <a:ext cx="3082290" cy="521970"/>
          </a:xfrm>
          <a:prstGeom prst="rect">
            <a:avLst/>
          </a:prstGeom>
          <a:noFill/>
          <a:ln w="9525">
            <a:noFill/>
          </a:ln>
        </p:spPr>
        <p:txBody>
          <a:bodyPr wrap="none" anchor="t">
            <a:spAutoFit/>
          </a:bodyPr>
          <a:p>
            <a:pPr marL="342900" indent="-342900">
              <a:buFont typeface="Wingdings" panose="05000000000000000000" pitchFamily="2" charset="2"/>
              <a:buChar char="p"/>
            </a:pPr>
            <a:r>
              <a:rPr lang="en-US" altLang="zh-CN" sz="2800" b="1" dirty="0">
                <a:solidFill>
                  <a:srgbClr val="1A6588"/>
                </a:solidFill>
                <a:latin typeface="Times New Roman" panose="02020603050405020304" pitchFamily="18" charset="0"/>
                <a:ea typeface="微软雅黑" panose="020B0503020204020204" pitchFamily="34" charset="-122"/>
                <a:sym typeface="Times New Roman" panose="02020603050405020304" pitchFamily="18" charset="0"/>
              </a:rPr>
              <a:t>Data Fusion(DF)</a:t>
            </a:r>
            <a:endParaRPr lang="en-US" altLang="zh-CN" sz="2800" b="1" dirty="0">
              <a:solidFill>
                <a:srgbClr val="1A6588"/>
              </a:solidFill>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4" name="文本框 1"/>
          <p:cNvSpPr txBox="1"/>
          <p:nvPr/>
        </p:nvSpPr>
        <p:spPr>
          <a:xfrm>
            <a:off x="1708150" y="2865120"/>
            <a:ext cx="4514850" cy="521970"/>
          </a:xfrm>
          <a:prstGeom prst="rect">
            <a:avLst/>
          </a:prstGeom>
          <a:noFill/>
          <a:ln w="9525">
            <a:noFill/>
          </a:ln>
        </p:spPr>
        <p:txBody>
          <a:bodyPr wrap="none" anchor="t">
            <a:spAutoFit/>
          </a:bodyPr>
          <a:p>
            <a:pPr marL="342900" indent="-342900">
              <a:buFont typeface="Wingdings" panose="05000000000000000000" pitchFamily="2" charset="2"/>
              <a:buChar char="p"/>
            </a:pPr>
            <a:r>
              <a:rPr lang="en-US" altLang="zh-CN" sz="2800" b="1" dirty="0">
                <a:solidFill>
                  <a:srgbClr val="1A6588"/>
                </a:solidFill>
                <a:latin typeface="Times New Roman" panose="02020603050405020304" pitchFamily="18" charset="0"/>
                <a:ea typeface="微软雅黑" panose="020B0503020204020204" pitchFamily="34" charset="-122"/>
                <a:sym typeface="Times New Roman" panose="02020603050405020304" pitchFamily="18" charset="0"/>
              </a:rPr>
              <a:t>Network Embedding (NE)</a:t>
            </a:r>
            <a:endParaRPr lang="en-US" altLang="zh-CN" sz="2800" b="1" dirty="0">
              <a:solidFill>
                <a:srgbClr val="1A6588"/>
              </a:solidFill>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6" name="文本框 5"/>
          <p:cNvSpPr txBox="1"/>
          <p:nvPr/>
        </p:nvSpPr>
        <p:spPr>
          <a:xfrm>
            <a:off x="2099310" y="1666240"/>
            <a:ext cx="5770245" cy="1198880"/>
          </a:xfrm>
          <a:prstGeom prst="rect">
            <a:avLst/>
          </a:prstGeom>
          <a:noFill/>
        </p:spPr>
        <p:txBody>
          <a:bodyPr wrap="square" rtlCol="0" anchor="t">
            <a:spAutoFit/>
          </a:bodyPr>
          <a:p>
            <a:pPr marL="342900" indent="-342900">
              <a:buFont typeface="Wingdings" panose="05000000000000000000" charset="0"/>
              <a:buChar char="l"/>
            </a:pPr>
            <a:r>
              <a:rPr lang="en-US" altLang="zh-CN" sz="2400" b="1" dirty="0">
                <a:solidFill>
                  <a:srgbClr val="1A6588"/>
                </a:solidFill>
                <a:latin typeface="Times New Roman" panose="02020603050405020304" pitchFamily="18" charset="0"/>
                <a:ea typeface="微软雅黑" panose="020B0503020204020204" pitchFamily="34" charset="-122"/>
                <a:sym typeface="+mn-ea"/>
              </a:rPr>
              <a:t> </a:t>
            </a:r>
            <a:r>
              <a:rPr lang="en-US" altLang="zh-CN" sz="2400" dirty="0">
                <a:solidFill>
                  <a:srgbClr val="1A6588"/>
                </a:solidFill>
                <a:latin typeface="Times New Roman" panose="02020603050405020304" pitchFamily="18" charset="0"/>
                <a:ea typeface="微软雅黑" panose="020B0503020204020204" pitchFamily="34" charset="-122"/>
                <a:sym typeface="+mn-ea"/>
              </a:rPr>
              <a:t>M3Lcmf</a:t>
            </a:r>
            <a:r>
              <a:rPr lang="en-US" altLang="zh-CN" sz="2400" b="1" dirty="0">
                <a:solidFill>
                  <a:srgbClr val="1A6588"/>
                </a:solidFill>
                <a:latin typeface="Times New Roman" panose="02020603050405020304" pitchFamily="18" charset="0"/>
                <a:ea typeface="微软雅黑" panose="020B0503020204020204" pitchFamily="34" charset="-122"/>
                <a:sym typeface="+mn-ea"/>
              </a:rPr>
              <a:t>(AAAI,</a:t>
            </a:r>
            <a:r>
              <a:rPr lang="en-US" altLang="zh-CN" sz="2400" dirty="0">
                <a:solidFill>
                  <a:srgbClr val="1A6588"/>
                </a:solidFill>
                <a:latin typeface="Times New Roman" panose="02020603050405020304" pitchFamily="18" charset="0"/>
                <a:ea typeface="微软雅黑" panose="020B0503020204020204" pitchFamily="34" charset="-122"/>
                <a:sym typeface="+mn-ea"/>
              </a:rPr>
              <a:t>2019</a:t>
            </a:r>
            <a:r>
              <a:rPr lang="en-US" altLang="zh-CN" sz="2400" b="1" dirty="0">
                <a:solidFill>
                  <a:srgbClr val="1A6588"/>
                </a:solidFill>
                <a:latin typeface="Times New Roman" panose="02020603050405020304" pitchFamily="18" charset="0"/>
                <a:ea typeface="微软雅黑" panose="020B0503020204020204" pitchFamily="34" charset="-122"/>
                <a:sym typeface="+mn-ea"/>
              </a:rPr>
              <a:t>)</a:t>
            </a:r>
            <a:endParaRPr lang="en-US" altLang="zh-CN" sz="2400" dirty="0">
              <a:solidFill>
                <a:srgbClr val="1A6588"/>
              </a:solidFill>
              <a:latin typeface="Times New Roman" panose="02020603050405020304" pitchFamily="18" charset="0"/>
              <a:ea typeface="微软雅黑" panose="020B0503020204020204" pitchFamily="34" charset="-122"/>
              <a:sym typeface="+mn-ea"/>
            </a:endParaRPr>
          </a:p>
          <a:p>
            <a:pPr marL="342900" indent="-342900">
              <a:buFont typeface="Wingdings" panose="05000000000000000000" charset="0"/>
              <a:buChar char="l"/>
            </a:pPr>
            <a:r>
              <a:rPr lang="en-US" altLang="zh-CN" sz="2400" dirty="0">
                <a:solidFill>
                  <a:srgbClr val="1A6588"/>
                </a:solidFill>
                <a:latin typeface="Times New Roman" panose="02020603050405020304" pitchFamily="18" charset="0"/>
                <a:ea typeface="微软雅黑" panose="020B0503020204020204" pitchFamily="34" charset="-122"/>
                <a:sym typeface="+mn-ea"/>
              </a:rPr>
              <a:t>M2IL</a:t>
            </a:r>
            <a:r>
              <a:rPr lang="en-US" altLang="zh-CN" sz="2400" dirty="0">
                <a:solidFill>
                  <a:srgbClr val="1A6588"/>
                </a:solidFill>
                <a:latin typeface="Times New Roman" panose="02020603050405020304" pitchFamily="18" charset="0"/>
                <a:ea typeface="微软雅黑" panose="020B0503020204020204" pitchFamily="34" charset="-122"/>
                <a:sym typeface="+mn-ea"/>
              </a:rPr>
              <a:t>(</a:t>
            </a:r>
            <a:r>
              <a:rPr lang="en-US" altLang="zh-CN" sz="2400" b="1" dirty="0">
                <a:solidFill>
                  <a:srgbClr val="1A6588"/>
                </a:solidFill>
                <a:latin typeface="Times New Roman" panose="02020603050405020304" pitchFamily="18" charset="0"/>
                <a:ea typeface="微软雅黑" panose="020B0503020204020204" pitchFamily="34" charset="-122"/>
                <a:sym typeface="+mn-ea"/>
              </a:rPr>
              <a:t>TPAMI,</a:t>
            </a:r>
            <a:r>
              <a:rPr lang="en-US" altLang="zh-CN" sz="2400" dirty="0">
                <a:solidFill>
                  <a:srgbClr val="1A6588"/>
                </a:solidFill>
                <a:latin typeface="Times New Roman" panose="02020603050405020304" pitchFamily="18" charset="0"/>
                <a:ea typeface="微软雅黑" panose="020B0503020204020204" pitchFamily="34" charset="-122"/>
                <a:sym typeface="+mn-ea"/>
              </a:rPr>
              <a:t>2017</a:t>
            </a:r>
            <a:r>
              <a:rPr lang="en-US" altLang="zh-CN" sz="2400" b="1" dirty="0">
                <a:solidFill>
                  <a:srgbClr val="1A6588"/>
                </a:solidFill>
                <a:latin typeface="Times New Roman" panose="02020603050405020304" pitchFamily="18" charset="0"/>
                <a:ea typeface="微软雅黑" panose="020B0503020204020204" pitchFamily="34" charset="-122"/>
                <a:sym typeface="+mn-ea"/>
              </a:rPr>
              <a:t>)</a:t>
            </a:r>
            <a:endParaRPr lang="en-US" altLang="zh-CN" sz="2400" dirty="0">
              <a:solidFill>
                <a:srgbClr val="1A6588"/>
              </a:solidFill>
              <a:latin typeface="Times New Roman" panose="02020603050405020304" pitchFamily="18" charset="0"/>
              <a:ea typeface="微软雅黑" panose="020B0503020204020204" pitchFamily="34" charset="-122"/>
              <a:sym typeface="+mn-ea"/>
            </a:endParaRPr>
          </a:p>
          <a:p>
            <a:pPr marL="342900" indent="-342900">
              <a:buFont typeface="Wingdings" panose="05000000000000000000" charset="0"/>
              <a:buChar char="l"/>
            </a:pPr>
            <a:r>
              <a:rPr lang="en-US" altLang="zh-CN" sz="2400" dirty="0">
                <a:solidFill>
                  <a:srgbClr val="1A6588"/>
                </a:solidFill>
                <a:latin typeface="Times New Roman" panose="02020603050405020304" pitchFamily="18" charset="0"/>
                <a:ea typeface="微软雅黑" panose="020B0503020204020204" pitchFamily="34" charset="-122"/>
                <a:sym typeface="+mn-ea"/>
              </a:rPr>
              <a:t>ICM2L</a:t>
            </a:r>
            <a:r>
              <a:rPr lang="en-US" altLang="zh-CN" sz="2400" b="1" dirty="0">
                <a:solidFill>
                  <a:srgbClr val="1A6588"/>
                </a:solidFill>
                <a:latin typeface="Times New Roman" panose="02020603050405020304" pitchFamily="18" charset="0"/>
                <a:ea typeface="微软雅黑" panose="020B0503020204020204" pitchFamily="34" charset="-122"/>
                <a:sym typeface="+mn-ea"/>
              </a:rPr>
              <a:t>(CYB,</a:t>
            </a:r>
            <a:r>
              <a:rPr lang="en-US" altLang="zh-CN" sz="2400" dirty="0">
                <a:solidFill>
                  <a:srgbClr val="1A6588"/>
                </a:solidFill>
                <a:latin typeface="Times New Roman" panose="02020603050405020304" pitchFamily="18" charset="0"/>
                <a:ea typeface="微软雅黑" panose="020B0503020204020204" pitchFamily="34" charset="-122"/>
                <a:sym typeface="+mn-ea"/>
              </a:rPr>
              <a:t>2020</a:t>
            </a:r>
            <a:r>
              <a:rPr lang="en-US" altLang="zh-CN" sz="2400" b="1" dirty="0">
                <a:solidFill>
                  <a:srgbClr val="1A6588"/>
                </a:solidFill>
                <a:latin typeface="Times New Roman" panose="02020603050405020304" pitchFamily="18" charset="0"/>
                <a:ea typeface="微软雅黑" panose="020B0503020204020204" pitchFamily="34" charset="-122"/>
                <a:sym typeface="+mn-ea"/>
              </a:rPr>
              <a:t>)</a:t>
            </a:r>
            <a:endParaRPr lang="en-US" altLang="zh-CN" sz="2400" dirty="0">
              <a:solidFill>
                <a:srgbClr val="1A6588"/>
              </a:solidFill>
              <a:latin typeface="Times New Roman" panose="02020603050405020304" pitchFamily="18" charset="0"/>
              <a:ea typeface="微软雅黑" panose="020B0503020204020204" pitchFamily="34" charset="-122"/>
              <a:sym typeface="+mn-ea"/>
            </a:endParaRPr>
          </a:p>
        </p:txBody>
      </p:sp>
      <p:sp>
        <p:nvSpPr>
          <p:cNvPr id="7" name="文本框 6"/>
          <p:cNvSpPr txBox="1"/>
          <p:nvPr/>
        </p:nvSpPr>
        <p:spPr>
          <a:xfrm>
            <a:off x="6491605" y="1750695"/>
            <a:ext cx="5770245" cy="829945"/>
          </a:xfrm>
          <a:prstGeom prst="rect">
            <a:avLst/>
          </a:prstGeom>
          <a:noFill/>
        </p:spPr>
        <p:txBody>
          <a:bodyPr wrap="square" rtlCol="0" anchor="t">
            <a:spAutoFit/>
          </a:bodyPr>
          <a:p>
            <a:pPr marL="342900" indent="-342900">
              <a:buFont typeface="Wingdings" panose="05000000000000000000" charset="0"/>
              <a:buChar char="l"/>
            </a:pPr>
            <a:r>
              <a:rPr lang="en-US" altLang="zh-CN" sz="2400" b="1" dirty="0">
                <a:solidFill>
                  <a:srgbClr val="1A6588"/>
                </a:solidFill>
                <a:latin typeface="Times New Roman" panose="02020603050405020304" pitchFamily="18" charset="0"/>
                <a:ea typeface="微软雅黑" panose="020B0503020204020204" pitchFamily="34" charset="-122"/>
                <a:sym typeface="+mn-ea"/>
              </a:rPr>
              <a:t> </a:t>
            </a:r>
            <a:r>
              <a:rPr lang="en-US" altLang="zh-CN" sz="2400" dirty="0">
                <a:solidFill>
                  <a:srgbClr val="1A6588"/>
                </a:solidFill>
                <a:latin typeface="Times New Roman" panose="02020603050405020304" pitchFamily="18" charset="0"/>
                <a:ea typeface="微软雅黑" panose="020B0503020204020204" pitchFamily="34" charset="-122"/>
                <a:sym typeface="+mn-ea"/>
              </a:rPr>
              <a:t>DFMF</a:t>
            </a:r>
            <a:r>
              <a:rPr lang="en-US" altLang="zh-CN" sz="2400" b="1" dirty="0">
                <a:solidFill>
                  <a:srgbClr val="1A6588"/>
                </a:solidFill>
                <a:latin typeface="Times New Roman" panose="02020603050405020304" pitchFamily="18" charset="0"/>
                <a:ea typeface="微软雅黑" panose="020B0503020204020204" pitchFamily="34" charset="-122"/>
                <a:sym typeface="+mn-ea"/>
              </a:rPr>
              <a:t>(TPAMI,</a:t>
            </a:r>
            <a:r>
              <a:rPr lang="en-US" altLang="zh-CN" sz="2400" dirty="0">
                <a:solidFill>
                  <a:srgbClr val="1A6588"/>
                </a:solidFill>
                <a:latin typeface="Times New Roman" panose="02020603050405020304" pitchFamily="18" charset="0"/>
                <a:ea typeface="微软雅黑" panose="020B0503020204020204" pitchFamily="34" charset="-122"/>
                <a:sym typeface="+mn-ea"/>
              </a:rPr>
              <a:t>2015</a:t>
            </a:r>
            <a:r>
              <a:rPr lang="en-US" altLang="zh-CN" sz="2400" b="1" dirty="0">
                <a:solidFill>
                  <a:srgbClr val="1A6588"/>
                </a:solidFill>
                <a:latin typeface="Times New Roman" panose="02020603050405020304" pitchFamily="18" charset="0"/>
                <a:ea typeface="微软雅黑" panose="020B0503020204020204" pitchFamily="34" charset="-122"/>
                <a:sym typeface="+mn-ea"/>
              </a:rPr>
              <a:t>)</a:t>
            </a:r>
            <a:endParaRPr lang="en-US" altLang="zh-CN" sz="2400" dirty="0">
              <a:solidFill>
                <a:srgbClr val="1A6588"/>
              </a:solidFill>
              <a:latin typeface="Times New Roman" panose="02020603050405020304" pitchFamily="18" charset="0"/>
              <a:ea typeface="微软雅黑" panose="020B0503020204020204" pitchFamily="34" charset="-122"/>
              <a:sym typeface="+mn-ea"/>
            </a:endParaRPr>
          </a:p>
          <a:p>
            <a:pPr marL="342900" indent="-342900">
              <a:buFont typeface="Wingdings" panose="05000000000000000000" charset="0"/>
              <a:buChar char="l"/>
            </a:pPr>
            <a:endParaRPr lang="en-US" altLang="zh-CN" sz="2400" dirty="0">
              <a:solidFill>
                <a:srgbClr val="1A6588"/>
              </a:solidFill>
              <a:latin typeface="Times New Roman" panose="02020603050405020304" pitchFamily="18" charset="0"/>
              <a:ea typeface="微软雅黑" panose="020B0503020204020204" pitchFamily="34" charset="-122"/>
              <a:sym typeface="+mn-ea"/>
            </a:endParaRPr>
          </a:p>
        </p:txBody>
      </p:sp>
      <p:sp>
        <p:nvSpPr>
          <p:cNvPr id="8" name="文本框 7"/>
          <p:cNvSpPr txBox="1"/>
          <p:nvPr/>
        </p:nvSpPr>
        <p:spPr>
          <a:xfrm>
            <a:off x="6491605" y="2204720"/>
            <a:ext cx="5770245" cy="829945"/>
          </a:xfrm>
          <a:prstGeom prst="rect">
            <a:avLst/>
          </a:prstGeom>
          <a:noFill/>
        </p:spPr>
        <p:txBody>
          <a:bodyPr wrap="square" rtlCol="0" anchor="t">
            <a:spAutoFit/>
          </a:bodyPr>
          <a:p>
            <a:pPr marL="342900" indent="-342900">
              <a:buFont typeface="Wingdings" panose="05000000000000000000" charset="0"/>
              <a:buChar char="l"/>
            </a:pPr>
            <a:r>
              <a:rPr lang="en-US" altLang="zh-CN" sz="2400" b="1" dirty="0">
                <a:solidFill>
                  <a:srgbClr val="1A6588"/>
                </a:solidFill>
                <a:latin typeface="Times New Roman" panose="02020603050405020304" pitchFamily="18" charset="0"/>
                <a:ea typeface="微软雅黑" panose="020B0503020204020204" pitchFamily="34" charset="-122"/>
                <a:sym typeface="+mn-ea"/>
              </a:rPr>
              <a:t> </a:t>
            </a:r>
            <a:r>
              <a:rPr lang="en-US" altLang="zh-CN" sz="2400" dirty="0">
                <a:solidFill>
                  <a:srgbClr val="1A6588"/>
                </a:solidFill>
                <a:latin typeface="Times New Roman" panose="02020603050405020304" pitchFamily="18" charset="0"/>
                <a:ea typeface="微软雅黑" panose="020B0503020204020204" pitchFamily="34" charset="-122"/>
                <a:sym typeface="+mn-ea"/>
              </a:rPr>
              <a:t>S</a:t>
            </a:r>
            <a:r>
              <a:rPr lang="en-US" altLang="zh-CN" sz="2400" dirty="0">
                <a:solidFill>
                  <a:srgbClr val="1A6588"/>
                </a:solidFill>
                <a:latin typeface="Times New Roman" panose="02020603050405020304" pitchFamily="18" charset="0"/>
                <a:ea typeface="微软雅黑" panose="020B0503020204020204" pitchFamily="34" charset="-122"/>
                <a:sym typeface="+mn-ea"/>
              </a:rPr>
              <a:t>elDFMF</a:t>
            </a:r>
            <a:r>
              <a:rPr lang="en-US" altLang="zh-CN" sz="2400" b="1" dirty="0">
                <a:solidFill>
                  <a:srgbClr val="1A6588"/>
                </a:solidFill>
                <a:latin typeface="Times New Roman" panose="02020603050405020304" pitchFamily="18" charset="0"/>
                <a:ea typeface="微软雅黑" panose="020B0503020204020204" pitchFamily="34" charset="-122"/>
                <a:sym typeface="+mn-ea"/>
              </a:rPr>
              <a:t>(DASFAA,</a:t>
            </a:r>
            <a:r>
              <a:rPr lang="en-US" altLang="zh-CN" sz="2400" dirty="0">
                <a:solidFill>
                  <a:srgbClr val="1A6588"/>
                </a:solidFill>
                <a:latin typeface="Times New Roman" panose="02020603050405020304" pitchFamily="18" charset="0"/>
                <a:ea typeface="微软雅黑" panose="020B0503020204020204" pitchFamily="34" charset="-122"/>
                <a:sym typeface="+mn-ea"/>
              </a:rPr>
              <a:t>2019</a:t>
            </a:r>
            <a:r>
              <a:rPr lang="en-US" altLang="zh-CN" sz="2400" b="1" dirty="0">
                <a:solidFill>
                  <a:srgbClr val="1A6588"/>
                </a:solidFill>
                <a:latin typeface="Times New Roman" panose="02020603050405020304" pitchFamily="18" charset="0"/>
                <a:ea typeface="微软雅黑" panose="020B0503020204020204" pitchFamily="34" charset="-122"/>
                <a:sym typeface="+mn-ea"/>
              </a:rPr>
              <a:t>)</a:t>
            </a:r>
            <a:endParaRPr lang="en-US" altLang="zh-CN" sz="2400" dirty="0">
              <a:solidFill>
                <a:srgbClr val="1A6588"/>
              </a:solidFill>
              <a:latin typeface="Times New Roman" panose="02020603050405020304" pitchFamily="18" charset="0"/>
              <a:ea typeface="微软雅黑" panose="020B0503020204020204" pitchFamily="34" charset="-122"/>
              <a:sym typeface="+mn-ea"/>
            </a:endParaRPr>
          </a:p>
          <a:p>
            <a:pPr marL="342900" indent="-342900">
              <a:buFont typeface="Wingdings" panose="05000000000000000000" charset="0"/>
              <a:buChar char="l"/>
            </a:pPr>
            <a:endParaRPr lang="en-US" altLang="zh-CN" sz="2400" dirty="0">
              <a:solidFill>
                <a:srgbClr val="1A6588"/>
              </a:solidFill>
              <a:latin typeface="Times New Roman" panose="02020603050405020304" pitchFamily="18" charset="0"/>
              <a:ea typeface="微软雅黑" panose="020B0503020204020204" pitchFamily="34" charset="-122"/>
              <a:sym typeface="+mn-ea"/>
            </a:endParaRPr>
          </a:p>
        </p:txBody>
      </p:sp>
      <p:sp>
        <p:nvSpPr>
          <p:cNvPr id="9" name="文本框 8"/>
          <p:cNvSpPr txBox="1"/>
          <p:nvPr/>
        </p:nvSpPr>
        <p:spPr>
          <a:xfrm>
            <a:off x="2166620" y="3303270"/>
            <a:ext cx="5770245" cy="1568450"/>
          </a:xfrm>
          <a:prstGeom prst="rect">
            <a:avLst/>
          </a:prstGeom>
          <a:noFill/>
        </p:spPr>
        <p:txBody>
          <a:bodyPr wrap="square" rtlCol="0" anchor="t">
            <a:spAutoFit/>
          </a:bodyPr>
          <a:p>
            <a:pPr marL="342900" indent="-342900">
              <a:buFont typeface="Wingdings" panose="05000000000000000000" charset="0"/>
              <a:buChar char="l"/>
            </a:pPr>
            <a:r>
              <a:rPr lang="en-US" altLang="zh-CN" sz="2400" b="1" dirty="0">
                <a:solidFill>
                  <a:srgbClr val="1A6588"/>
                </a:solidFill>
                <a:latin typeface="Times New Roman" panose="02020603050405020304" pitchFamily="18" charset="0"/>
                <a:ea typeface="微软雅黑" panose="020B0503020204020204" pitchFamily="34" charset="-122"/>
                <a:sym typeface="+mn-ea"/>
              </a:rPr>
              <a:t> </a:t>
            </a:r>
            <a:r>
              <a:rPr lang="en-US" altLang="zh-CN" sz="2400" dirty="0">
                <a:solidFill>
                  <a:srgbClr val="1A6588"/>
                </a:solidFill>
                <a:latin typeface="Times New Roman" panose="02020603050405020304" pitchFamily="18" charset="0"/>
                <a:ea typeface="微软雅黑" panose="020B0503020204020204" pitchFamily="34" charset="-122"/>
                <a:sym typeface="+mn-ea"/>
              </a:rPr>
              <a:t>Metapath2vec</a:t>
            </a:r>
            <a:r>
              <a:rPr lang="en-US" altLang="zh-CN" sz="2400" b="1" dirty="0">
                <a:solidFill>
                  <a:srgbClr val="1A6588"/>
                </a:solidFill>
                <a:latin typeface="Times New Roman" panose="02020603050405020304" pitchFamily="18" charset="0"/>
                <a:ea typeface="微软雅黑" panose="020B0503020204020204" pitchFamily="34" charset="-122"/>
                <a:sym typeface="+mn-ea"/>
              </a:rPr>
              <a:t>(SIGKDD,</a:t>
            </a:r>
            <a:r>
              <a:rPr lang="en-US" altLang="zh-CN" sz="2400" dirty="0">
                <a:solidFill>
                  <a:srgbClr val="1A6588"/>
                </a:solidFill>
                <a:latin typeface="Times New Roman" panose="02020603050405020304" pitchFamily="18" charset="0"/>
                <a:ea typeface="微软雅黑" panose="020B0503020204020204" pitchFamily="34" charset="-122"/>
                <a:sym typeface="+mn-ea"/>
              </a:rPr>
              <a:t>2017</a:t>
            </a:r>
            <a:r>
              <a:rPr lang="en-US" altLang="zh-CN" sz="2400" b="1" dirty="0">
                <a:solidFill>
                  <a:srgbClr val="1A6588"/>
                </a:solidFill>
                <a:latin typeface="Times New Roman" panose="02020603050405020304" pitchFamily="18" charset="0"/>
                <a:ea typeface="微软雅黑" panose="020B0503020204020204" pitchFamily="34" charset="-122"/>
                <a:sym typeface="+mn-ea"/>
              </a:rPr>
              <a:t>)</a:t>
            </a:r>
            <a:endParaRPr lang="en-US" altLang="zh-CN" sz="2400" b="1" dirty="0">
              <a:solidFill>
                <a:srgbClr val="1A6588"/>
              </a:solidFill>
              <a:latin typeface="Times New Roman" panose="02020603050405020304" pitchFamily="18" charset="0"/>
              <a:ea typeface="微软雅黑" panose="020B0503020204020204" pitchFamily="34" charset="-122"/>
              <a:sym typeface="+mn-ea"/>
            </a:endParaRPr>
          </a:p>
          <a:p>
            <a:pPr marL="342900" indent="-342900">
              <a:buFont typeface="Wingdings" panose="05000000000000000000" charset="0"/>
              <a:buChar char="l"/>
            </a:pPr>
            <a:r>
              <a:rPr lang="en-US" sz="2400" dirty="0">
                <a:solidFill>
                  <a:srgbClr val="1A6588"/>
                </a:solidFill>
                <a:latin typeface="Times New Roman" panose="02020603050405020304" pitchFamily="18" charset="0"/>
                <a:ea typeface="微软雅黑" panose="020B0503020204020204" pitchFamily="34" charset="-122"/>
                <a:sym typeface="Times New Roman" panose="02020603050405020304" pitchFamily="18" charset="0"/>
              </a:rPr>
              <a:t>GraphHeat</a:t>
            </a:r>
            <a:r>
              <a:rPr lang="en-US" altLang="zh-CN" sz="2400" b="1" dirty="0">
                <a:solidFill>
                  <a:srgbClr val="1A6588"/>
                </a:solidFill>
                <a:latin typeface="Times New Roman" panose="02020603050405020304" pitchFamily="18" charset="0"/>
                <a:ea typeface="微软雅黑" panose="020B0503020204020204" pitchFamily="34" charset="-122"/>
                <a:sym typeface="+mn-ea"/>
              </a:rPr>
              <a:t>(IJCA</a:t>
            </a:r>
            <a:r>
              <a:rPr lang="en-US" altLang="zh-CN" sz="2400" b="1" dirty="0">
                <a:solidFill>
                  <a:srgbClr val="1A6588"/>
                </a:solidFill>
                <a:latin typeface="Times New Roman" panose="02020603050405020304" pitchFamily="18" charset="0"/>
                <a:ea typeface="微软雅黑" panose="020B0503020204020204" pitchFamily="34" charset="-122"/>
                <a:sym typeface="+mn-ea"/>
              </a:rPr>
              <a:t>I,</a:t>
            </a:r>
            <a:r>
              <a:rPr lang="en-US" altLang="zh-CN" sz="2400" dirty="0">
                <a:solidFill>
                  <a:srgbClr val="1A6588"/>
                </a:solidFill>
                <a:latin typeface="Times New Roman" panose="02020603050405020304" pitchFamily="18" charset="0"/>
                <a:ea typeface="微软雅黑" panose="020B0503020204020204" pitchFamily="34" charset="-122"/>
                <a:sym typeface="+mn-ea"/>
              </a:rPr>
              <a:t>2019</a:t>
            </a:r>
            <a:r>
              <a:rPr lang="en-US" altLang="zh-CN" sz="2400" b="1" dirty="0">
                <a:solidFill>
                  <a:srgbClr val="1A6588"/>
                </a:solidFill>
                <a:latin typeface="Times New Roman" panose="02020603050405020304" pitchFamily="18" charset="0"/>
                <a:ea typeface="微软雅黑" panose="020B0503020204020204" pitchFamily="34" charset="-122"/>
                <a:sym typeface="+mn-ea"/>
              </a:rPr>
              <a:t>)</a:t>
            </a:r>
            <a:endParaRPr lang="en-US" altLang="zh-CN" sz="2400" dirty="0">
              <a:solidFill>
                <a:srgbClr val="1A6588"/>
              </a:solidFill>
              <a:latin typeface="Times New Roman" panose="02020603050405020304" pitchFamily="18" charset="0"/>
              <a:ea typeface="微软雅黑" panose="020B0503020204020204" pitchFamily="34" charset="-122"/>
              <a:sym typeface="+mn-ea"/>
            </a:endParaRPr>
          </a:p>
          <a:p>
            <a:pPr marL="342900" indent="-342900">
              <a:buFont typeface="Wingdings" panose="05000000000000000000" charset="0"/>
              <a:buChar char="l"/>
            </a:pPr>
            <a:endParaRPr lang="en-US" altLang="zh-CN" sz="2400" dirty="0">
              <a:solidFill>
                <a:srgbClr val="1A6588"/>
              </a:solidFill>
              <a:latin typeface="Times New Roman" panose="02020603050405020304" pitchFamily="18" charset="0"/>
              <a:ea typeface="微软雅黑" panose="020B0503020204020204" pitchFamily="34" charset="-122"/>
              <a:sym typeface="+mn-ea"/>
            </a:endParaRPr>
          </a:p>
          <a:p>
            <a:pPr marL="342900" indent="-342900">
              <a:buFont typeface="Wingdings" panose="05000000000000000000" charset="0"/>
              <a:buChar char="l"/>
            </a:pPr>
            <a:endParaRPr lang="en-US" altLang="zh-CN" sz="2400" dirty="0">
              <a:solidFill>
                <a:srgbClr val="1A6588"/>
              </a:solidFill>
              <a:latin typeface="Times New Roman" panose="02020603050405020304" pitchFamily="18" charset="0"/>
              <a:ea typeface="微软雅黑" panose="020B0503020204020204" pitchFamily="34" charset="-122"/>
              <a:sym typeface="+mn-ea"/>
            </a:endParaRPr>
          </a:p>
        </p:txBody>
      </p:sp>
      <p:sp>
        <p:nvSpPr>
          <p:cNvPr id="5" name="文本框 4"/>
          <p:cNvSpPr txBox="1"/>
          <p:nvPr/>
        </p:nvSpPr>
        <p:spPr>
          <a:xfrm>
            <a:off x="1708150" y="4087495"/>
            <a:ext cx="10353040" cy="3597275"/>
          </a:xfrm>
          <a:prstGeom prst="rect">
            <a:avLst/>
          </a:prstGeom>
          <a:noFill/>
        </p:spPr>
        <p:txBody>
          <a:bodyPr wrap="square" rtlCol="0" anchor="t">
            <a:spAutoFit/>
          </a:bodyPr>
          <a:p>
            <a:pPr algn="just">
              <a:lnSpc>
                <a:spcPct val="120000"/>
              </a:lnSpc>
            </a:pPr>
            <a:r>
              <a:rPr lang="en-US" altLang="zh-CN" sz="1400" dirty="0">
                <a:solidFill>
                  <a:srgbClr val="1A6588"/>
                </a:solidFill>
                <a:latin typeface="Times New Roman" panose="02020603050405020304" pitchFamily="18" charset="0"/>
                <a:ea typeface="微软雅黑" panose="020B0503020204020204" pitchFamily="34" charset="-122"/>
                <a:sym typeface="Times New Roman" panose="02020603050405020304" pitchFamily="18" charset="0"/>
              </a:rPr>
              <a:t>[1]Yuying Xing, Guoxian Yu, Carlotta Domeniconi, Jun Wang, Zili Zhang, Maozu Guo:Multi-View Multi-Instance Multi-Label Learning Based on Collaborative Matrix Factorization. </a:t>
            </a:r>
            <a:r>
              <a:rPr lang="en-US" altLang="zh-CN" sz="1400" b="1" dirty="0">
                <a:solidFill>
                  <a:srgbClr val="1A6588"/>
                </a:solidFill>
                <a:latin typeface="Times New Roman" panose="02020603050405020304" pitchFamily="18" charset="0"/>
                <a:ea typeface="微软雅黑" panose="020B0503020204020204" pitchFamily="34" charset="-122"/>
                <a:sym typeface="Times New Roman" panose="02020603050405020304" pitchFamily="18" charset="0"/>
              </a:rPr>
              <a:t>AAAI </a:t>
            </a:r>
            <a:r>
              <a:rPr lang="en-US" altLang="zh-CN" sz="1400" dirty="0">
                <a:solidFill>
                  <a:srgbClr val="1A6588"/>
                </a:solidFill>
                <a:latin typeface="Times New Roman" panose="02020603050405020304" pitchFamily="18" charset="0"/>
                <a:ea typeface="微软雅黑" panose="020B0503020204020204" pitchFamily="34" charset="-122"/>
                <a:sym typeface="Times New Roman" panose="02020603050405020304" pitchFamily="18" charset="0"/>
              </a:rPr>
              <a:t>2019.</a:t>
            </a:r>
            <a:endParaRPr lang="en-US" altLang="zh-CN" sz="1400" dirty="0">
              <a:solidFill>
                <a:srgbClr val="1A6588"/>
              </a:solidFill>
              <a:latin typeface="Times New Roman" panose="02020603050405020304" pitchFamily="18" charset="0"/>
              <a:ea typeface="微软雅黑" panose="020B0503020204020204" pitchFamily="34" charset="-122"/>
              <a:sym typeface="Times New Roman" panose="02020603050405020304" pitchFamily="18" charset="0"/>
            </a:endParaRPr>
          </a:p>
          <a:p>
            <a:pPr algn="just">
              <a:lnSpc>
                <a:spcPct val="120000"/>
              </a:lnSpc>
            </a:pPr>
            <a:r>
              <a:rPr lang="en-US" altLang="zh-CN" sz="1400" dirty="0">
                <a:solidFill>
                  <a:srgbClr val="1A6588"/>
                </a:solidFill>
                <a:latin typeface="Times New Roman" panose="02020603050405020304" pitchFamily="18" charset="0"/>
                <a:ea typeface="微软雅黑" panose="020B0503020204020204" pitchFamily="34" charset="-122"/>
                <a:sym typeface="Times New Roman" panose="02020603050405020304" pitchFamily="18" charset="0"/>
              </a:rPr>
              <a:t>[2]B. Li et al., Multi-View Multi-Instance Learning Based on Joint Sparse Representation and Multi-View Dictionary Learning, in </a:t>
            </a:r>
            <a:r>
              <a:rPr lang="en-US" altLang="zh-CN" sz="1400" b="1" dirty="0">
                <a:solidFill>
                  <a:srgbClr val="1A6588"/>
                </a:solidFill>
                <a:latin typeface="Times New Roman" panose="02020603050405020304" pitchFamily="18" charset="0"/>
                <a:ea typeface="微软雅黑" panose="020B0503020204020204" pitchFamily="34" charset="-122"/>
                <a:sym typeface="Times New Roman" panose="02020603050405020304" pitchFamily="18" charset="0"/>
              </a:rPr>
              <a:t>TPAMI</a:t>
            </a:r>
            <a:r>
              <a:rPr lang="en-US" altLang="zh-CN" sz="1400" dirty="0">
                <a:solidFill>
                  <a:srgbClr val="1A6588"/>
                </a:solidFill>
                <a:latin typeface="Times New Roman" panose="02020603050405020304" pitchFamily="18" charset="0"/>
                <a:ea typeface="微软雅黑" panose="020B0503020204020204" pitchFamily="34" charset="-122"/>
                <a:sym typeface="Times New Roman" panose="02020603050405020304" pitchFamily="18" charset="0"/>
              </a:rPr>
              <a:t>,  2017.</a:t>
            </a:r>
            <a:endParaRPr lang="en-US" altLang="zh-CN" sz="1400" dirty="0">
              <a:solidFill>
                <a:srgbClr val="1A6588"/>
              </a:solidFill>
              <a:latin typeface="Times New Roman" panose="02020603050405020304" pitchFamily="18" charset="0"/>
              <a:ea typeface="微软雅黑" panose="020B0503020204020204" pitchFamily="34" charset="-122"/>
              <a:sym typeface="Times New Roman" panose="02020603050405020304" pitchFamily="18" charset="0"/>
            </a:endParaRPr>
          </a:p>
          <a:p>
            <a:pPr algn="just">
              <a:lnSpc>
                <a:spcPct val="120000"/>
              </a:lnSpc>
            </a:pPr>
            <a:r>
              <a:rPr lang="en-US" altLang="zh-CN" sz="1400" dirty="0">
                <a:solidFill>
                  <a:srgbClr val="1A6588"/>
                </a:solidFill>
                <a:latin typeface="Times New Roman" panose="02020603050405020304" pitchFamily="18" charset="0"/>
                <a:ea typeface="微软雅黑" panose="020B0503020204020204" pitchFamily="34" charset="-122"/>
                <a:sym typeface="Times New Roman" panose="02020603050405020304" pitchFamily="18" charset="0"/>
              </a:rPr>
              <a:t>[3]Qiaoyu Tan, Guoxian Yu, Jun Wang, Carlotta Domeniconi, and Xiangliang Zhang. Individuality-and commonality-based multiview multilabel learning. IEEE T. on </a:t>
            </a:r>
            <a:r>
              <a:rPr lang="en-US" altLang="zh-CN" sz="1400" b="1" dirty="0">
                <a:solidFill>
                  <a:srgbClr val="1A6588"/>
                </a:solidFill>
                <a:latin typeface="Times New Roman" panose="02020603050405020304" pitchFamily="18" charset="0"/>
                <a:ea typeface="微软雅黑" panose="020B0503020204020204" pitchFamily="34" charset="-122"/>
                <a:sym typeface="Times New Roman" panose="02020603050405020304" pitchFamily="18" charset="0"/>
              </a:rPr>
              <a:t>CYB</a:t>
            </a:r>
            <a:r>
              <a:rPr lang="en-US" altLang="zh-CN" sz="1400" dirty="0">
                <a:solidFill>
                  <a:srgbClr val="1A6588"/>
                </a:solidFill>
                <a:latin typeface="Times New Roman" panose="02020603050405020304" pitchFamily="18" charset="0"/>
                <a:ea typeface="微软雅黑" panose="020B0503020204020204" pitchFamily="34" charset="-122"/>
                <a:sym typeface="Times New Roman" panose="02020603050405020304" pitchFamily="18" charset="0"/>
              </a:rPr>
              <a:t>, 99(1):1–13, 2020.</a:t>
            </a:r>
            <a:endParaRPr lang="en-US" altLang="zh-CN" sz="1400" dirty="0">
              <a:solidFill>
                <a:srgbClr val="1A6588"/>
              </a:solidFill>
              <a:latin typeface="Times New Roman" panose="02020603050405020304" pitchFamily="18" charset="0"/>
              <a:ea typeface="微软雅黑" panose="020B0503020204020204" pitchFamily="34" charset="-122"/>
              <a:sym typeface="Times New Roman" panose="02020603050405020304" pitchFamily="18" charset="0"/>
            </a:endParaRPr>
          </a:p>
          <a:p>
            <a:pPr algn="just">
              <a:lnSpc>
                <a:spcPct val="120000"/>
              </a:lnSpc>
            </a:pPr>
            <a:r>
              <a:rPr lang="en-US" altLang="zh-CN" sz="1400" dirty="0">
                <a:solidFill>
                  <a:srgbClr val="1A6588"/>
                </a:solidFill>
                <a:latin typeface="Times New Roman" panose="02020603050405020304" pitchFamily="18" charset="0"/>
                <a:ea typeface="微软雅黑" panose="020B0503020204020204" pitchFamily="34" charset="-122"/>
                <a:sym typeface="+mn-ea"/>
              </a:rPr>
              <a:t>[4]Žitnik M, Zupan B. Data fusion by matrix factorization. </a:t>
            </a:r>
            <a:r>
              <a:rPr lang="en-US" altLang="zh-CN" sz="1400" b="1" dirty="0">
                <a:solidFill>
                  <a:srgbClr val="1A6588"/>
                </a:solidFill>
                <a:latin typeface="Times New Roman" panose="02020603050405020304" pitchFamily="18" charset="0"/>
                <a:ea typeface="微软雅黑" panose="020B0503020204020204" pitchFamily="34" charset="-122"/>
                <a:sym typeface="+mn-ea"/>
              </a:rPr>
              <a:t>TPAMI</a:t>
            </a:r>
            <a:r>
              <a:rPr lang="en-US" altLang="zh-CN" sz="1400" dirty="0">
                <a:solidFill>
                  <a:srgbClr val="1A6588"/>
                </a:solidFill>
                <a:latin typeface="Times New Roman" panose="02020603050405020304" pitchFamily="18" charset="0"/>
                <a:ea typeface="微软雅黑" panose="020B0503020204020204" pitchFamily="34" charset="-122"/>
                <a:sym typeface="+mn-ea"/>
              </a:rPr>
              <a:t>, 2014, 37(1): 41-53.</a:t>
            </a:r>
            <a:endParaRPr lang="en-US" altLang="zh-CN" sz="1400" dirty="0">
              <a:solidFill>
                <a:srgbClr val="1A6588"/>
              </a:solidFill>
              <a:latin typeface="Times New Roman" panose="02020603050405020304" pitchFamily="18" charset="0"/>
              <a:ea typeface="微软雅黑" panose="020B0503020204020204" pitchFamily="34" charset="-122"/>
            </a:endParaRPr>
          </a:p>
          <a:p>
            <a:pPr algn="just">
              <a:lnSpc>
                <a:spcPct val="120000"/>
              </a:lnSpc>
            </a:pPr>
            <a:r>
              <a:rPr lang="en-US" altLang="zh-CN" sz="1400" dirty="0">
                <a:solidFill>
                  <a:srgbClr val="1A6588"/>
                </a:solidFill>
                <a:latin typeface="Times New Roman" panose="02020603050405020304" pitchFamily="18" charset="0"/>
                <a:ea typeface="微软雅黑" panose="020B0503020204020204" pitchFamily="34" charset="-122"/>
                <a:sym typeface="Times New Roman" panose="02020603050405020304" pitchFamily="18" charset="0"/>
              </a:rPr>
              <a:t>[5]Yuehui Wang, Guoxian Yu, Carlotta Domeniconi, Jun Wang, Xiangliang Zhang, Maozu Guo. Selective Matrix Factorization for Multi-Relational Data Fusion, </a:t>
            </a:r>
            <a:r>
              <a:rPr lang="en-US" altLang="zh-CN" sz="1400" b="1" dirty="0">
                <a:solidFill>
                  <a:srgbClr val="1A6588"/>
                </a:solidFill>
                <a:latin typeface="Times New Roman" panose="02020603050405020304" pitchFamily="18" charset="0"/>
                <a:ea typeface="微软雅黑" panose="020B0503020204020204" pitchFamily="34" charset="-122"/>
                <a:sym typeface="Times New Roman" panose="02020603050405020304" pitchFamily="18" charset="0"/>
              </a:rPr>
              <a:t>DASFAA</a:t>
            </a:r>
            <a:r>
              <a:rPr lang="en-US" altLang="zh-CN" sz="1400" dirty="0">
                <a:solidFill>
                  <a:srgbClr val="1A6588"/>
                </a:solidFill>
                <a:latin typeface="Times New Roman" panose="02020603050405020304" pitchFamily="18" charset="0"/>
                <a:ea typeface="微软雅黑" panose="020B0503020204020204" pitchFamily="34" charset="-122"/>
                <a:sym typeface="Times New Roman" panose="02020603050405020304" pitchFamily="18" charset="0"/>
              </a:rPr>
              <a:t>,  2019.</a:t>
            </a:r>
            <a:endParaRPr lang="en-US" altLang="zh-CN" sz="1400" dirty="0">
              <a:solidFill>
                <a:srgbClr val="1A6588"/>
              </a:solidFill>
              <a:latin typeface="Times New Roman" panose="02020603050405020304" pitchFamily="18" charset="0"/>
              <a:ea typeface="微软雅黑" panose="020B0503020204020204" pitchFamily="34" charset="-122"/>
              <a:sym typeface="Times New Roman" panose="02020603050405020304" pitchFamily="18" charset="0"/>
            </a:endParaRPr>
          </a:p>
          <a:p>
            <a:pPr algn="just">
              <a:lnSpc>
                <a:spcPct val="120000"/>
              </a:lnSpc>
            </a:pPr>
            <a:r>
              <a:rPr lang="en-US" altLang="zh-CN" sz="1400" dirty="0">
                <a:solidFill>
                  <a:srgbClr val="1A6588"/>
                </a:solidFill>
                <a:latin typeface="Times New Roman" panose="02020603050405020304" pitchFamily="18" charset="0"/>
                <a:ea typeface="微软雅黑" panose="020B0503020204020204" pitchFamily="34" charset="-122"/>
                <a:sym typeface="Times New Roman" panose="02020603050405020304" pitchFamily="18" charset="0"/>
              </a:rPr>
              <a:t>[6]Dong, Y.; Chawla, N. V.; and Swami, A. metap-ath2vec: Scalable representation learning for heterogeneous networks. In </a:t>
            </a:r>
            <a:r>
              <a:rPr lang="en-US" altLang="zh-CN" sz="1400" b="1" dirty="0">
                <a:solidFill>
                  <a:srgbClr val="1A6588"/>
                </a:solidFill>
                <a:latin typeface="Times New Roman" panose="02020603050405020304" pitchFamily="18" charset="0"/>
                <a:ea typeface="微软雅黑" panose="020B0503020204020204" pitchFamily="34" charset="-122"/>
                <a:sym typeface="Times New Roman" panose="02020603050405020304" pitchFamily="18" charset="0"/>
              </a:rPr>
              <a:t>SIGKDD</a:t>
            </a:r>
            <a:r>
              <a:rPr lang="en-US" altLang="zh-CN" sz="1400" dirty="0">
                <a:solidFill>
                  <a:srgbClr val="1A6588"/>
                </a:solidFill>
                <a:latin typeface="Times New Roman" panose="02020603050405020304" pitchFamily="18" charset="0"/>
                <a:ea typeface="微软雅黑" panose="020B0503020204020204" pitchFamily="34" charset="-122"/>
                <a:sym typeface="Times New Roman" panose="02020603050405020304" pitchFamily="18" charset="0"/>
              </a:rPr>
              <a:t>, 2017</a:t>
            </a:r>
            <a:endParaRPr lang="en-US" altLang="zh-CN" sz="1400" dirty="0">
              <a:solidFill>
                <a:srgbClr val="1A6588"/>
              </a:solidFill>
              <a:latin typeface="Times New Roman" panose="02020603050405020304" pitchFamily="18" charset="0"/>
              <a:ea typeface="微软雅黑" panose="020B0503020204020204" pitchFamily="34" charset="-122"/>
              <a:sym typeface="Times New Roman" panose="02020603050405020304" pitchFamily="18" charset="0"/>
            </a:endParaRPr>
          </a:p>
          <a:p>
            <a:pPr algn="just">
              <a:lnSpc>
                <a:spcPct val="120000"/>
              </a:lnSpc>
            </a:pPr>
            <a:r>
              <a:rPr lang="en-US" altLang="zh-CN" sz="1400" dirty="0">
                <a:solidFill>
                  <a:srgbClr val="1A6588"/>
                </a:solidFill>
                <a:latin typeface="Times New Roman" panose="02020603050405020304" pitchFamily="18" charset="0"/>
                <a:ea typeface="微软雅黑" panose="020B0503020204020204" pitchFamily="34" charset="-122"/>
                <a:sym typeface="Times New Roman" panose="02020603050405020304" pitchFamily="18" charset="0"/>
              </a:rPr>
              <a:t>[7]B. Xu, H. Shen, Q. Cao, K. Cen, X. Cheng. Graph Convolutional Networks using Heat Kernel for Semi-supervised Learning, </a:t>
            </a:r>
            <a:r>
              <a:rPr lang="en-US" altLang="zh-CN" sz="1400" b="1" dirty="0">
                <a:solidFill>
                  <a:srgbClr val="1A6588"/>
                </a:solidFill>
                <a:latin typeface="Times New Roman" panose="02020603050405020304" pitchFamily="18" charset="0"/>
                <a:ea typeface="微软雅黑" panose="020B0503020204020204" pitchFamily="34" charset="-122"/>
                <a:sym typeface="Times New Roman" panose="02020603050405020304" pitchFamily="18" charset="0"/>
              </a:rPr>
              <a:t>IJCAI </a:t>
            </a:r>
            <a:r>
              <a:rPr lang="en-US" altLang="zh-CN" sz="1400" dirty="0">
                <a:solidFill>
                  <a:srgbClr val="1A6588"/>
                </a:solidFill>
                <a:latin typeface="Times New Roman" panose="02020603050405020304" pitchFamily="18" charset="0"/>
                <a:ea typeface="微软雅黑" panose="020B0503020204020204" pitchFamily="34" charset="-122"/>
                <a:sym typeface="Times New Roman" panose="02020603050405020304" pitchFamily="18" charset="0"/>
              </a:rPr>
              <a:t>2019.</a:t>
            </a:r>
            <a:endParaRPr lang="en-US" altLang="zh-CN" sz="1400" dirty="0">
              <a:solidFill>
                <a:srgbClr val="1A6588"/>
              </a:solidFill>
              <a:latin typeface="Times New Roman" panose="02020603050405020304" pitchFamily="18" charset="0"/>
              <a:ea typeface="微软雅黑" panose="020B0503020204020204" pitchFamily="34" charset="-122"/>
              <a:sym typeface="Times New Roman" panose="02020603050405020304" pitchFamily="18" charset="0"/>
            </a:endParaRPr>
          </a:p>
          <a:p>
            <a:pPr algn="just">
              <a:lnSpc>
                <a:spcPct val="120000"/>
              </a:lnSpc>
            </a:pPr>
            <a:endParaRPr lang="en-US" altLang="zh-CN" sz="1200" dirty="0">
              <a:solidFill>
                <a:srgbClr val="1A6588"/>
              </a:solidFill>
              <a:latin typeface="Times New Roman" panose="02020603050405020304" pitchFamily="18" charset="0"/>
              <a:ea typeface="微软雅黑" panose="020B0503020204020204" pitchFamily="34" charset="-122"/>
              <a:sym typeface="Times New Roman" panose="02020603050405020304" pitchFamily="18" charset="0"/>
            </a:endParaRPr>
          </a:p>
          <a:p>
            <a:pPr algn="just">
              <a:lnSpc>
                <a:spcPct val="120000"/>
              </a:lnSpc>
            </a:pPr>
            <a:endParaRPr lang="en-US" altLang="zh-CN" sz="1200" dirty="0">
              <a:solidFill>
                <a:srgbClr val="1A6588"/>
              </a:solidFill>
              <a:latin typeface="Times New Roman" panose="02020603050405020304" pitchFamily="18" charset="0"/>
              <a:ea typeface="微软雅黑" panose="020B0503020204020204" pitchFamily="34" charset="-122"/>
              <a:sym typeface="Times New Roman" panose="02020603050405020304" pitchFamily="18" charset="0"/>
            </a:endParaRPr>
          </a:p>
          <a:p>
            <a:pPr algn="just">
              <a:lnSpc>
                <a:spcPct val="120000"/>
              </a:lnSpc>
              <a:buClrTx/>
              <a:buSzTx/>
              <a:buNone/>
            </a:pPr>
            <a:endParaRPr lang="en-US" altLang="zh-CN" sz="1200" dirty="0">
              <a:solidFill>
                <a:srgbClr val="1A6588"/>
              </a:solidFill>
              <a:latin typeface="Times New Roman" panose="02020603050405020304" pitchFamily="18" charset="0"/>
              <a:ea typeface="微软雅黑" panose="020B0503020204020204" pitchFamily="34" charset="-122"/>
              <a:sym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9" name="图片 8"/>
          <p:cNvPicPr>
            <a:picLocks noChangeAspect="1"/>
          </p:cNvPicPr>
          <p:nvPr/>
        </p:nvPicPr>
        <p:blipFill>
          <a:blip r:embed="rId1"/>
          <a:stretch>
            <a:fillRect/>
          </a:stretch>
        </p:blipFill>
        <p:spPr>
          <a:xfrm>
            <a:off x="2598420" y="4946015"/>
            <a:ext cx="6745605" cy="1887855"/>
          </a:xfrm>
          <a:prstGeom prst="rect">
            <a:avLst/>
          </a:prstGeom>
        </p:spPr>
      </p:pic>
      <p:pic>
        <p:nvPicPr>
          <p:cNvPr id="4" name="图片 3"/>
          <p:cNvPicPr>
            <a:picLocks noChangeAspect="1"/>
          </p:cNvPicPr>
          <p:nvPr>
            <p:custDataLst>
              <p:tags r:id="rId2"/>
            </p:custDataLst>
          </p:nvPr>
        </p:nvPicPr>
        <p:blipFill>
          <a:blip r:embed="rId3"/>
          <a:stretch>
            <a:fillRect/>
          </a:stretch>
        </p:blipFill>
        <p:spPr>
          <a:xfrm>
            <a:off x="2526030" y="1726565"/>
            <a:ext cx="6890385" cy="2754630"/>
          </a:xfrm>
          <a:prstGeom prst="rect">
            <a:avLst/>
          </a:prstGeom>
        </p:spPr>
      </p:pic>
      <p:grpSp>
        <p:nvGrpSpPr>
          <p:cNvPr id="15363" name="组合 2"/>
          <p:cNvGrpSpPr/>
          <p:nvPr/>
        </p:nvGrpSpPr>
        <p:grpSpPr>
          <a:xfrm>
            <a:off x="2262188" y="511175"/>
            <a:ext cx="263525" cy="395288"/>
            <a:chOff x="5284519" y="1508166"/>
            <a:chExt cx="213756" cy="427512"/>
          </a:xfrm>
        </p:grpSpPr>
        <p:cxnSp>
          <p:nvCxnSpPr>
            <p:cNvPr id="10" name="直接连接符 9"/>
            <p:cNvCxnSpPr/>
            <p:nvPr/>
          </p:nvCxnSpPr>
          <p:spPr>
            <a:xfrm>
              <a:off x="5284519" y="1508166"/>
              <a:ext cx="213756" cy="214615"/>
            </a:xfrm>
            <a:prstGeom prst="line">
              <a:avLst/>
            </a:prstGeom>
            <a:ln w="19050">
              <a:solidFill>
                <a:srgbClr val="0076A3"/>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flipH="1">
              <a:off x="5284519" y="1722781"/>
              <a:ext cx="213756" cy="212897"/>
            </a:xfrm>
            <a:prstGeom prst="line">
              <a:avLst/>
            </a:prstGeom>
            <a:ln w="19050">
              <a:solidFill>
                <a:srgbClr val="0076A3"/>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grpSp>
      <p:sp>
        <p:nvSpPr>
          <p:cNvPr id="2" name="矩形 3"/>
          <p:cNvSpPr/>
          <p:nvPr/>
        </p:nvSpPr>
        <p:spPr>
          <a:xfrm>
            <a:off x="2876550" y="419100"/>
            <a:ext cx="2621280" cy="582295"/>
          </a:xfrm>
          <a:prstGeom prst="rect">
            <a:avLst/>
          </a:prstGeom>
          <a:noFill/>
          <a:ln w="9525">
            <a:noFill/>
          </a:ln>
        </p:spPr>
        <p:txBody>
          <a:bodyPr wrap="none" lIns="91431" tIns="45716" rIns="91431" bIns="45716">
            <a:spAutoFit/>
          </a:bodyPr>
          <a:p>
            <a:pPr algn="l" eaLnBrk="1" hangingPunct="1">
              <a:buFont typeface="Arial" panose="020B0604020202020204" pitchFamily="34" charset="0"/>
              <a:buNone/>
            </a:pPr>
            <a:r>
              <a:rPr lang="en-US" altLang="zh-CN" sz="3200" b="1" dirty="0">
                <a:solidFill>
                  <a:srgbClr val="0076A3"/>
                </a:solidFill>
                <a:latin typeface="Arial" panose="020B0604020202020204" pitchFamily="34" charset="0"/>
                <a:ea typeface="微软雅黑" panose="020B0503020204020204" pitchFamily="34" charset="-122"/>
                <a:sym typeface="Impact" panose="020B0806030902050204" pitchFamily="34" charset="0"/>
              </a:rPr>
              <a:t>Experiments</a:t>
            </a:r>
            <a:endParaRPr lang="en-US" altLang="zh-CN" sz="3200" b="1" dirty="0">
              <a:solidFill>
                <a:srgbClr val="0076A3"/>
              </a:solidFill>
              <a:latin typeface="Arial" panose="020B0604020202020204" pitchFamily="34" charset="0"/>
              <a:ea typeface="微软雅黑" panose="020B0503020204020204" pitchFamily="34" charset="-122"/>
              <a:sym typeface="Impact" panose="020B0806030902050204" pitchFamily="34" charset="0"/>
            </a:endParaRPr>
          </a:p>
        </p:txBody>
      </p:sp>
      <p:sp>
        <p:nvSpPr>
          <p:cNvPr id="5" name="文本框 4"/>
          <p:cNvSpPr txBox="1"/>
          <p:nvPr/>
        </p:nvSpPr>
        <p:spPr>
          <a:xfrm>
            <a:off x="1997710" y="1416050"/>
            <a:ext cx="5655310" cy="460375"/>
          </a:xfrm>
          <a:prstGeom prst="rect">
            <a:avLst/>
          </a:prstGeom>
          <a:noFill/>
        </p:spPr>
        <p:txBody>
          <a:bodyPr wrap="square" rtlCol="0" anchor="t">
            <a:spAutoFit/>
          </a:bodyPr>
          <a:p>
            <a:r>
              <a:rPr lang="zh-CN" altLang="en-US"/>
              <a:t> </a:t>
            </a:r>
            <a:r>
              <a:rPr lang="en-US" altLang="zh-CN" sz="2400" dirty="0">
                <a:solidFill>
                  <a:srgbClr val="1A6588"/>
                </a:solidFill>
                <a:latin typeface="Times New Roman" panose="02020603050405020304" pitchFamily="18" charset="0"/>
                <a:ea typeface="微软雅黑" panose="020B0503020204020204" pitchFamily="34" charset="-122"/>
              </a:rPr>
              <a:t>Results on Isoform:</a:t>
            </a:r>
            <a:endParaRPr lang="en-US" altLang="zh-CN" sz="2400" dirty="0">
              <a:solidFill>
                <a:srgbClr val="1A6588"/>
              </a:solidFill>
              <a:latin typeface="Times New Roman" panose="02020603050405020304" pitchFamily="18" charset="0"/>
              <a:ea typeface="微软雅黑" panose="020B0503020204020204" pitchFamily="34" charset="-122"/>
            </a:endParaRPr>
          </a:p>
        </p:txBody>
      </p:sp>
      <p:sp>
        <p:nvSpPr>
          <p:cNvPr id="6" name="圆角矩形 5"/>
          <p:cNvSpPr/>
          <p:nvPr/>
        </p:nvSpPr>
        <p:spPr>
          <a:xfrm>
            <a:off x="2665095" y="4058920"/>
            <a:ext cx="6417310" cy="332105"/>
          </a:xfrm>
          <a:prstGeom prst="roundRect">
            <a:avLst/>
          </a:prstGeom>
          <a:solidFill>
            <a:schemeClr val="bg1">
              <a:alpha val="0"/>
            </a:schemeClr>
          </a:solidFill>
          <a:ln w="28575" cmpd="sng">
            <a:solidFill>
              <a:srgbClr val="F14124"/>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3" name="圆角矩形 22"/>
          <p:cNvSpPr/>
          <p:nvPr/>
        </p:nvSpPr>
        <p:spPr>
          <a:xfrm>
            <a:off x="2867660" y="6459855"/>
            <a:ext cx="6206490" cy="398145"/>
          </a:xfrm>
          <a:prstGeom prst="roundRect">
            <a:avLst/>
          </a:prstGeom>
          <a:solidFill>
            <a:schemeClr val="bg1">
              <a:alpha val="0"/>
            </a:schemeClr>
          </a:solidFill>
          <a:ln w="28575" cmpd="sng">
            <a:solidFill>
              <a:srgbClr val="F14124"/>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文本框 7"/>
          <p:cNvSpPr txBox="1"/>
          <p:nvPr/>
        </p:nvSpPr>
        <p:spPr>
          <a:xfrm>
            <a:off x="1997710" y="4485640"/>
            <a:ext cx="5655310" cy="460375"/>
          </a:xfrm>
          <a:prstGeom prst="rect">
            <a:avLst/>
          </a:prstGeom>
          <a:noFill/>
        </p:spPr>
        <p:txBody>
          <a:bodyPr wrap="square" rtlCol="0" anchor="t">
            <a:spAutoFit/>
          </a:bodyPr>
          <a:p>
            <a:r>
              <a:rPr lang="zh-CN" altLang="en-US"/>
              <a:t> </a:t>
            </a:r>
            <a:r>
              <a:rPr lang="en-US" altLang="zh-CN" sz="2400" dirty="0">
                <a:solidFill>
                  <a:srgbClr val="1A6588"/>
                </a:solidFill>
                <a:latin typeface="Times New Roman" panose="02020603050405020304" pitchFamily="18" charset="0"/>
                <a:ea typeface="微软雅黑" panose="020B0503020204020204" pitchFamily="34" charset="-122"/>
              </a:rPr>
              <a:t>Results on LncRNA:</a:t>
            </a:r>
            <a:endParaRPr lang="en-US" altLang="zh-CN" sz="2400" dirty="0">
              <a:solidFill>
                <a:srgbClr val="1A6588"/>
              </a:solidFill>
              <a:latin typeface="Times New Roman" panose="02020603050405020304" pitchFamily="18" charset="0"/>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nvPicPr>
        <p:blipFill>
          <a:blip r:embed="rId1"/>
          <a:stretch>
            <a:fillRect/>
          </a:stretch>
        </p:blipFill>
        <p:spPr>
          <a:xfrm>
            <a:off x="1720850" y="2357755"/>
            <a:ext cx="10471150" cy="3380740"/>
          </a:xfrm>
          <a:prstGeom prst="rect">
            <a:avLst/>
          </a:prstGeom>
        </p:spPr>
      </p:pic>
      <p:grpSp>
        <p:nvGrpSpPr>
          <p:cNvPr id="15363" name="组合 2"/>
          <p:cNvGrpSpPr/>
          <p:nvPr/>
        </p:nvGrpSpPr>
        <p:grpSpPr>
          <a:xfrm>
            <a:off x="2262188" y="511175"/>
            <a:ext cx="263525" cy="395288"/>
            <a:chOff x="5284519" y="1508166"/>
            <a:chExt cx="213756" cy="427512"/>
          </a:xfrm>
        </p:grpSpPr>
        <p:cxnSp>
          <p:nvCxnSpPr>
            <p:cNvPr id="10" name="直接连接符 9"/>
            <p:cNvCxnSpPr/>
            <p:nvPr/>
          </p:nvCxnSpPr>
          <p:spPr>
            <a:xfrm>
              <a:off x="5284519" y="1508166"/>
              <a:ext cx="213756" cy="214615"/>
            </a:xfrm>
            <a:prstGeom prst="line">
              <a:avLst/>
            </a:prstGeom>
            <a:ln w="19050">
              <a:solidFill>
                <a:srgbClr val="0076A3"/>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flipH="1">
              <a:off x="5284519" y="1722781"/>
              <a:ext cx="213756" cy="212897"/>
            </a:xfrm>
            <a:prstGeom prst="line">
              <a:avLst/>
            </a:prstGeom>
            <a:ln w="19050">
              <a:solidFill>
                <a:srgbClr val="0076A3"/>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grpSp>
      <p:sp>
        <p:nvSpPr>
          <p:cNvPr id="2" name="矩形 3"/>
          <p:cNvSpPr/>
          <p:nvPr/>
        </p:nvSpPr>
        <p:spPr>
          <a:xfrm>
            <a:off x="2876550" y="419100"/>
            <a:ext cx="2621280" cy="582295"/>
          </a:xfrm>
          <a:prstGeom prst="rect">
            <a:avLst/>
          </a:prstGeom>
          <a:noFill/>
          <a:ln w="9525">
            <a:noFill/>
          </a:ln>
        </p:spPr>
        <p:txBody>
          <a:bodyPr wrap="none" lIns="91431" tIns="45716" rIns="91431" bIns="45716">
            <a:spAutoFit/>
          </a:bodyPr>
          <a:p>
            <a:pPr algn="l" eaLnBrk="1" hangingPunct="1">
              <a:buFont typeface="Arial" panose="020B0604020202020204" pitchFamily="34" charset="0"/>
              <a:buNone/>
            </a:pPr>
            <a:r>
              <a:rPr lang="en-US" altLang="zh-CN" sz="3200" b="1" dirty="0">
                <a:solidFill>
                  <a:srgbClr val="0076A3"/>
                </a:solidFill>
                <a:latin typeface="Arial" panose="020B0604020202020204" pitchFamily="34" charset="0"/>
                <a:ea typeface="微软雅黑" panose="020B0503020204020204" pitchFamily="34" charset="-122"/>
                <a:sym typeface="Impact" panose="020B0806030902050204" pitchFamily="34" charset="0"/>
              </a:rPr>
              <a:t>Experiments</a:t>
            </a:r>
            <a:endParaRPr lang="en-US" altLang="zh-CN" sz="3200" b="1" dirty="0">
              <a:solidFill>
                <a:srgbClr val="0076A3"/>
              </a:solidFill>
              <a:latin typeface="Arial" panose="020B0604020202020204" pitchFamily="34" charset="0"/>
              <a:ea typeface="微软雅黑" panose="020B0503020204020204" pitchFamily="34" charset="-122"/>
              <a:sym typeface="Impact" panose="020B0806030902050204" pitchFamily="34" charset="0"/>
            </a:endParaRPr>
          </a:p>
        </p:txBody>
      </p:sp>
      <p:sp>
        <p:nvSpPr>
          <p:cNvPr id="5" name="文本框 4"/>
          <p:cNvSpPr txBox="1"/>
          <p:nvPr/>
        </p:nvSpPr>
        <p:spPr>
          <a:xfrm>
            <a:off x="1882775" y="1598295"/>
            <a:ext cx="5655310" cy="460375"/>
          </a:xfrm>
          <a:prstGeom prst="rect">
            <a:avLst/>
          </a:prstGeom>
          <a:noFill/>
        </p:spPr>
        <p:txBody>
          <a:bodyPr wrap="square" rtlCol="0" anchor="t">
            <a:spAutoFit/>
          </a:bodyPr>
          <a:p>
            <a:r>
              <a:rPr lang="en-US" altLang="zh-CN" sz="2400" dirty="0">
                <a:solidFill>
                  <a:srgbClr val="1A6588"/>
                </a:solidFill>
                <a:latin typeface="Times New Roman" panose="02020603050405020304" pitchFamily="18" charset="0"/>
                <a:ea typeface="微软雅黑" panose="020B0503020204020204" pitchFamily="34" charset="-122"/>
              </a:rPr>
              <a:t>M3 Results on Bag-level:</a:t>
            </a:r>
            <a:endParaRPr lang="en-US" altLang="zh-CN" sz="2400" dirty="0">
              <a:solidFill>
                <a:srgbClr val="1A6588"/>
              </a:solidFill>
              <a:latin typeface="Times New Roman" panose="02020603050405020304" pitchFamily="18" charset="0"/>
              <a:ea typeface="微软雅黑" panose="020B0503020204020204" pitchFamily="34" charset="-122"/>
            </a:endParaRPr>
          </a:p>
        </p:txBody>
      </p:sp>
      <p:sp>
        <p:nvSpPr>
          <p:cNvPr id="23" name="圆角矩形 22"/>
          <p:cNvSpPr/>
          <p:nvPr/>
        </p:nvSpPr>
        <p:spPr>
          <a:xfrm>
            <a:off x="10803890" y="2357755"/>
            <a:ext cx="1163955" cy="3495675"/>
          </a:xfrm>
          <a:prstGeom prst="roundRect">
            <a:avLst/>
          </a:prstGeom>
          <a:solidFill>
            <a:schemeClr val="bg1">
              <a:alpha val="0"/>
            </a:schemeClr>
          </a:solidFill>
          <a:ln w="28575" cmpd="sng">
            <a:solidFill>
              <a:srgbClr val="F14124"/>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nvPicPr>
        <p:blipFill>
          <a:blip r:embed="rId1"/>
          <a:stretch>
            <a:fillRect/>
          </a:stretch>
        </p:blipFill>
        <p:spPr>
          <a:xfrm>
            <a:off x="1765300" y="2038985"/>
            <a:ext cx="4699635" cy="4438015"/>
          </a:xfrm>
          <a:prstGeom prst="rect">
            <a:avLst/>
          </a:prstGeom>
        </p:spPr>
      </p:pic>
      <p:grpSp>
        <p:nvGrpSpPr>
          <p:cNvPr id="15363" name="组合 2"/>
          <p:cNvGrpSpPr/>
          <p:nvPr/>
        </p:nvGrpSpPr>
        <p:grpSpPr>
          <a:xfrm>
            <a:off x="2262188" y="511175"/>
            <a:ext cx="263525" cy="395288"/>
            <a:chOff x="5284519" y="1508166"/>
            <a:chExt cx="213756" cy="427512"/>
          </a:xfrm>
        </p:grpSpPr>
        <p:cxnSp>
          <p:nvCxnSpPr>
            <p:cNvPr id="10" name="直接连接符 9"/>
            <p:cNvCxnSpPr/>
            <p:nvPr/>
          </p:nvCxnSpPr>
          <p:spPr>
            <a:xfrm>
              <a:off x="5284519" y="1508166"/>
              <a:ext cx="213756" cy="214615"/>
            </a:xfrm>
            <a:prstGeom prst="line">
              <a:avLst/>
            </a:prstGeom>
            <a:ln w="19050">
              <a:solidFill>
                <a:srgbClr val="0076A3"/>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flipH="1">
              <a:off x="5284519" y="1722781"/>
              <a:ext cx="213756" cy="212897"/>
            </a:xfrm>
            <a:prstGeom prst="line">
              <a:avLst/>
            </a:prstGeom>
            <a:ln w="19050">
              <a:solidFill>
                <a:srgbClr val="0076A3"/>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grpSp>
      <p:sp>
        <p:nvSpPr>
          <p:cNvPr id="2" name="矩形 3"/>
          <p:cNvSpPr/>
          <p:nvPr/>
        </p:nvSpPr>
        <p:spPr>
          <a:xfrm>
            <a:off x="2876550" y="419100"/>
            <a:ext cx="2621280" cy="582295"/>
          </a:xfrm>
          <a:prstGeom prst="rect">
            <a:avLst/>
          </a:prstGeom>
          <a:noFill/>
          <a:ln w="9525">
            <a:noFill/>
          </a:ln>
        </p:spPr>
        <p:txBody>
          <a:bodyPr wrap="none" lIns="91431" tIns="45716" rIns="91431" bIns="45716">
            <a:spAutoFit/>
          </a:bodyPr>
          <a:p>
            <a:pPr algn="l" eaLnBrk="1" hangingPunct="1">
              <a:buFont typeface="Arial" panose="020B0604020202020204" pitchFamily="34" charset="0"/>
              <a:buNone/>
            </a:pPr>
            <a:r>
              <a:rPr lang="en-US" altLang="zh-CN" sz="3200" b="1" dirty="0">
                <a:solidFill>
                  <a:srgbClr val="0076A3"/>
                </a:solidFill>
                <a:latin typeface="Arial" panose="020B0604020202020204" pitchFamily="34" charset="0"/>
                <a:ea typeface="微软雅黑" panose="020B0503020204020204" pitchFamily="34" charset="-122"/>
                <a:sym typeface="Impact" panose="020B0806030902050204" pitchFamily="34" charset="0"/>
              </a:rPr>
              <a:t>Experiments</a:t>
            </a:r>
            <a:endParaRPr lang="en-US" altLang="zh-CN" sz="3200" b="1" dirty="0">
              <a:solidFill>
                <a:srgbClr val="0076A3"/>
              </a:solidFill>
              <a:latin typeface="Arial" panose="020B0604020202020204" pitchFamily="34" charset="0"/>
              <a:ea typeface="微软雅黑" panose="020B0503020204020204" pitchFamily="34" charset="-122"/>
              <a:sym typeface="Impact" panose="020B0806030902050204" pitchFamily="34" charset="0"/>
            </a:endParaRPr>
          </a:p>
        </p:txBody>
      </p:sp>
      <p:sp>
        <p:nvSpPr>
          <p:cNvPr id="5" name="文本框 4"/>
          <p:cNvSpPr txBox="1"/>
          <p:nvPr/>
        </p:nvSpPr>
        <p:spPr>
          <a:xfrm>
            <a:off x="1815465" y="1377950"/>
            <a:ext cx="4227830" cy="460375"/>
          </a:xfrm>
          <a:prstGeom prst="rect">
            <a:avLst/>
          </a:prstGeom>
          <a:noFill/>
        </p:spPr>
        <p:txBody>
          <a:bodyPr wrap="square" rtlCol="0" anchor="t">
            <a:spAutoFit/>
          </a:bodyPr>
          <a:p>
            <a:r>
              <a:rPr lang="en-US" altLang="zh-CN" sz="2400" dirty="0">
                <a:solidFill>
                  <a:srgbClr val="1A6588"/>
                </a:solidFill>
                <a:latin typeface="Times New Roman" panose="02020603050405020304" pitchFamily="18" charset="0"/>
                <a:ea typeface="微软雅黑" panose="020B0503020204020204" pitchFamily="34" charset="-122"/>
              </a:rPr>
              <a:t>M3 Results on </a:t>
            </a:r>
            <a:r>
              <a:rPr lang="en-US" altLang="zh-CN" sz="2400" dirty="0">
                <a:solidFill>
                  <a:srgbClr val="1A6588"/>
                </a:solidFill>
                <a:latin typeface="Times New Roman" panose="02020603050405020304" pitchFamily="18" charset="0"/>
                <a:ea typeface="微软雅黑" panose="020B0503020204020204" pitchFamily="34" charset="-122"/>
                <a:sym typeface="+mn-ea"/>
              </a:rPr>
              <a:t>Instance-level:</a:t>
            </a:r>
            <a:endParaRPr lang="en-US" altLang="zh-CN" sz="2400" dirty="0">
              <a:solidFill>
                <a:srgbClr val="1A6588"/>
              </a:solidFill>
              <a:latin typeface="Times New Roman" panose="02020603050405020304" pitchFamily="18" charset="0"/>
              <a:ea typeface="微软雅黑" panose="020B0503020204020204" pitchFamily="34" charset="-122"/>
            </a:endParaRPr>
          </a:p>
        </p:txBody>
      </p:sp>
      <p:sp>
        <p:nvSpPr>
          <p:cNvPr id="23" name="圆角矩形 22"/>
          <p:cNvSpPr/>
          <p:nvPr/>
        </p:nvSpPr>
        <p:spPr>
          <a:xfrm>
            <a:off x="5222875" y="2118360"/>
            <a:ext cx="1001395" cy="4279265"/>
          </a:xfrm>
          <a:prstGeom prst="roundRect">
            <a:avLst/>
          </a:prstGeom>
          <a:solidFill>
            <a:schemeClr val="bg1">
              <a:alpha val="0"/>
            </a:schemeClr>
          </a:solidFill>
          <a:ln w="28575" cmpd="sng">
            <a:solidFill>
              <a:srgbClr val="F14124"/>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12" name="图片 11"/>
          <p:cNvPicPr>
            <a:picLocks noChangeAspect="1"/>
          </p:cNvPicPr>
          <p:nvPr/>
        </p:nvPicPr>
        <p:blipFill>
          <a:blip r:embed="rId2"/>
          <a:stretch>
            <a:fillRect/>
          </a:stretch>
        </p:blipFill>
        <p:spPr>
          <a:xfrm>
            <a:off x="6772910" y="2374265"/>
            <a:ext cx="5106035" cy="2889250"/>
          </a:xfrm>
          <a:prstGeom prst="rect">
            <a:avLst/>
          </a:prstGeom>
        </p:spPr>
      </p:pic>
      <p:sp>
        <p:nvSpPr>
          <p:cNvPr id="66565" name="文本框 7"/>
          <p:cNvSpPr txBox="1"/>
          <p:nvPr/>
        </p:nvSpPr>
        <p:spPr>
          <a:xfrm>
            <a:off x="7003098" y="1913890"/>
            <a:ext cx="4007485" cy="460375"/>
          </a:xfrm>
          <a:prstGeom prst="rect">
            <a:avLst/>
          </a:prstGeom>
          <a:noFill/>
          <a:ln w="9525">
            <a:noFill/>
          </a:ln>
        </p:spPr>
        <p:txBody>
          <a:bodyPr wrap="none" anchor="t">
            <a:spAutoFit/>
          </a:bodyPr>
          <a:p>
            <a:pPr marL="0" indent="0" algn="l">
              <a:buFont typeface="Wingdings" panose="05000000000000000000" pitchFamily="2" charset="2"/>
              <a:buNone/>
            </a:pPr>
            <a:r>
              <a:rPr lang="en-US" altLang="zh-CN" sz="2400" dirty="0">
                <a:solidFill>
                  <a:srgbClr val="1A6588"/>
                </a:solidFill>
                <a:latin typeface="Times New Roman" panose="02020603050405020304" pitchFamily="18" charset="0"/>
                <a:ea typeface="微软雅黑" panose="020B0503020204020204" pitchFamily="34" charset="-122"/>
                <a:sym typeface="Impact" panose="020B0806030902050204" pitchFamily="34" charset="0"/>
              </a:rPr>
              <a:t>Parameter Sensitivity Analysis:</a:t>
            </a:r>
            <a:endParaRPr lang="en-US" altLang="zh-CN" sz="2400" dirty="0">
              <a:solidFill>
                <a:srgbClr val="1A6588"/>
              </a:solidFill>
              <a:latin typeface="Times New Roman" panose="02020603050405020304" pitchFamily="18" charset="0"/>
              <a:ea typeface="微软雅黑" panose="020B0503020204020204" pitchFamily="34" charset="-122"/>
              <a:sym typeface="Impact" panose="020B0806030902050204" pitchFamily="34" charset="0"/>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15363" name="组合 2"/>
          <p:cNvGrpSpPr/>
          <p:nvPr/>
        </p:nvGrpSpPr>
        <p:grpSpPr>
          <a:xfrm>
            <a:off x="2262188" y="511175"/>
            <a:ext cx="263525" cy="395288"/>
            <a:chOff x="5284519" y="1508166"/>
            <a:chExt cx="213756" cy="427512"/>
          </a:xfrm>
        </p:grpSpPr>
        <p:cxnSp>
          <p:nvCxnSpPr>
            <p:cNvPr id="10" name="直接连接符 9"/>
            <p:cNvCxnSpPr/>
            <p:nvPr/>
          </p:nvCxnSpPr>
          <p:spPr>
            <a:xfrm>
              <a:off x="5284519" y="1508166"/>
              <a:ext cx="213756" cy="214615"/>
            </a:xfrm>
            <a:prstGeom prst="line">
              <a:avLst/>
            </a:prstGeom>
            <a:ln w="19050">
              <a:solidFill>
                <a:srgbClr val="0076A3"/>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flipH="1">
              <a:off x="5284519" y="1722781"/>
              <a:ext cx="213756" cy="212897"/>
            </a:xfrm>
            <a:prstGeom prst="line">
              <a:avLst/>
            </a:prstGeom>
            <a:ln w="19050">
              <a:solidFill>
                <a:srgbClr val="0076A3"/>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grpSp>
      <p:sp>
        <p:nvSpPr>
          <p:cNvPr id="2" name="矩形 3"/>
          <p:cNvSpPr/>
          <p:nvPr/>
        </p:nvSpPr>
        <p:spPr>
          <a:xfrm>
            <a:off x="2876550" y="419100"/>
            <a:ext cx="2621280" cy="582295"/>
          </a:xfrm>
          <a:prstGeom prst="rect">
            <a:avLst/>
          </a:prstGeom>
          <a:noFill/>
          <a:ln w="9525">
            <a:noFill/>
          </a:ln>
        </p:spPr>
        <p:txBody>
          <a:bodyPr wrap="none" lIns="91431" tIns="45716" rIns="91431" bIns="45716">
            <a:spAutoFit/>
          </a:bodyPr>
          <a:p>
            <a:pPr algn="l" eaLnBrk="1" hangingPunct="1">
              <a:buFont typeface="Arial" panose="020B0604020202020204" pitchFamily="34" charset="0"/>
              <a:buNone/>
            </a:pPr>
            <a:r>
              <a:rPr lang="en-US" altLang="zh-CN" sz="3200" b="1" dirty="0">
                <a:solidFill>
                  <a:srgbClr val="0076A3"/>
                </a:solidFill>
                <a:latin typeface="Arial" panose="020B0604020202020204" pitchFamily="34" charset="0"/>
                <a:ea typeface="微软雅黑" panose="020B0503020204020204" pitchFamily="34" charset="-122"/>
                <a:sym typeface="Impact" panose="020B0806030902050204" pitchFamily="34" charset="0"/>
              </a:rPr>
              <a:t>Experiments</a:t>
            </a:r>
            <a:endParaRPr lang="zh-CN" altLang="en-US" sz="3200" b="1" dirty="0">
              <a:solidFill>
                <a:srgbClr val="0076A3"/>
              </a:solidFill>
              <a:latin typeface="Arial" panose="020B0604020202020204" pitchFamily="34" charset="0"/>
              <a:ea typeface="微软雅黑" panose="020B0503020204020204" pitchFamily="34" charset="-122"/>
              <a:sym typeface="Impact" panose="020B0806030902050204" pitchFamily="34" charset="0"/>
            </a:endParaRPr>
          </a:p>
        </p:txBody>
      </p:sp>
      <p:sp>
        <p:nvSpPr>
          <p:cNvPr id="91142" name="文本框 1"/>
          <p:cNvSpPr txBox="1"/>
          <p:nvPr/>
        </p:nvSpPr>
        <p:spPr>
          <a:xfrm>
            <a:off x="1708150" y="1228725"/>
            <a:ext cx="2225040" cy="521970"/>
          </a:xfrm>
          <a:prstGeom prst="rect">
            <a:avLst/>
          </a:prstGeom>
          <a:noFill/>
          <a:ln w="9525">
            <a:noFill/>
          </a:ln>
        </p:spPr>
        <p:txBody>
          <a:bodyPr wrap="none" anchor="t">
            <a:spAutoFit/>
          </a:bodyPr>
          <a:p>
            <a:pPr marL="342900" indent="-342900">
              <a:buFont typeface="Wingdings" panose="05000000000000000000" pitchFamily="2" charset="2"/>
              <a:buChar char="p"/>
            </a:pPr>
            <a:r>
              <a:rPr lang="en-US" altLang="zh-CN" sz="2800" b="1" dirty="0">
                <a:solidFill>
                  <a:srgbClr val="1A6588"/>
                </a:solidFill>
                <a:latin typeface="Times New Roman" panose="02020603050405020304" pitchFamily="18" charset="0"/>
                <a:ea typeface="微软雅黑" panose="020B0503020204020204" pitchFamily="34" charset="-122"/>
                <a:sym typeface="Times New Roman" panose="02020603050405020304" pitchFamily="18" charset="0"/>
              </a:rPr>
              <a:t>Conclusion</a:t>
            </a:r>
            <a:endParaRPr lang="en-US" altLang="zh-CN" sz="2800" b="1" dirty="0">
              <a:solidFill>
                <a:srgbClr val="1A6588"/>
              </a:solidFill>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3" name="文本框 1"/>
          <p:cNvSpPr txBox="1"/>
          <p:nvPr/>
        </p:nvSpPr>
        <p:spPr>
          <a:xfrm>
            <a:off x="1708150" y="4652645"/>
            <a:ext cx="2444115" cy="521970"/>
          </a:xfrm>
          <a:prstGeom prst="rect">
            <a:avLst/>
          </a:prstGeom>
          <a:noFill/>
          <a:ln w="9525">
            <a:noFill/>
          </a:ln>
        </p:spPr>
        <p:txBody>
          <a:bodyPr wrap="none" anchor="t">
            <a:spAutoFit/>
          </a:bodyPr>
          <a:p>
            <a:pPr marL="342900" indent="-342900">
              <a:buFont typeface="Wingdings" panose="05000000000000000000" pitchFamily="2" charset="2"/>
              <a:buChar char="p"/>
            </a:pPr>
            <a:r>
              <a:rPr lang="en-US" altLang="zh-CN" sz="2800" b="1" dirty="0">
                <a:solidFill>
                  <a:srgbClr val="1A6588"/>
                </a:solidFill>
                <a:latin typeface="Times New Roman" panose="02020603050405020304" pitchFamily="18" charset="0"/>
                <a:ea typeface="微软雅黑" panose="020B0503020204020204" pitchFamily="34" charset="-122"/>
                <a:sym typeface="Times New Roman" panose="02020603050405020304" pitchFamily="18" charset="0"/>
              </a:rPr>
              <a:t>Future work</a:t>
            </a:r>
            <a:endParaRPr lang="en-US" altLang="zh-CN" sz="2800" b="1" dirty="0">
              <a:solidFill>
                <a:srgbClr val="1A6588"/>
              </a:solidFill>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00" name="文本框 99"/>
          <p:cNvSpPr txBox="1"/>
          <p:nvPr/>
        </p:nvSpPr>
        <p:spPr>
          <a:xfrm>
            <a:off x="2406015" y="1824990"/>
            <a:ext cx="8865870" cy="2306955"/>
          </a:xfrm>
          <a:prstGeom prst="rect">
            <a:avLst/>
          </a:prstGeom>
          <a:noFill/>
          <a:ln w="9525">
            <a:noFill/>
          </a:ln>
        </p:spPr>
        <p:txBody>
          <a:bodyPr wrap="square">
            <a:spAutoFit/>
          </a:bodyPr>
          <a:p>
            <a:pPr marL="0" indent="0"/>
            <a:r>
              <a:rPr lang="en-US" altLang="zh-CN" sz="2400" b="0" dirty="0">
                <a:solidFill>
                  <a:srgbClr val="1A6588"/>
                </a:solidFill>
                <a:latin typeface="Times New Roman" panose="02020603050405020304" pitchFamily="18" charset="0"/>
                <a:ea typeface="微软雅黑" panose="020B0503020204020204" pitchFamily="34" charset="-122"/>
              </a:rPr>
              <a:t>    </a:t>
            </a:r>
            <a:r>
              <a:rPr sz="2400" b="0" dirty="0">
                <a:solidFill>
                  <a:srgbClr val="1A6588"/>
                </a:solidFill>
                <a:latin typeface="Times New Roman" panose="02020603050405020304" pitchFamily="18" charset="0"/>
                <a:ea typeface="微软雅黑" panose="020B0503020204020204" pitchFamily="34" charset="-122"/>
              </a:rPr>
              <a:t>we studied a novel learning method (</a:t>
            </a:r>
            <a:r>
              <a:rPr sz="2400" b="0" i="1" dirty="0">
                <a:solidFill>
                  <a:srgbClr val="1A6588"/>
                </a:solidFill>
                <a:latin typeface="Times New Roman" panose="02020603050405020304" pitchFamily="18" charset="0"/>
                <a:ea typeface="微软雅黑" panose="020B0503020204020204" pitchFamily="34" charset="-122"/>
              </a:rPr>
              <a:t>Deep Multi-typed objects Multi-view Multi-instance Multi</a:t>
            </a:r>
            <a:r>
              <a:rPr lang="en-US" sz="2400" b="0" i="1" dirty="0">
                <a:solidFill>
                  <a:srgbClr val="1A6588"/>
                </a:solidFill>
                <a:latin typeface="Times New Roman" panose="02020603050405020304" pitchFamily="18" charset="0"/>
                <a:ea typeface="微软雅黑" panose="020B0503020204020204" pitchFamily="34" charset="-122"/>
              </a:rPr>
              <a:t>-</a:t>
            </a:r>
            <a:r>
              <a:rPr sz="2400" b="0" i="1" dirty="0">
                <a:solidFill>
                  <a:srgbClr val="1A6588"/>
                </a:solidFill>
                <a:latin typeface="Times New Roman" panose="02020603050405020304" pitchFamily="18" charset="0"/>
                <a:ea typeface="微软雅黑" panose="020B0503020204020204" pitchFamily="34" charset="-122"/>
              </a:rPr>
              <a:t>label Learning</a:t>
            </a:r>
            <a:r>
              <a:rPr sz="2400" b="0" dirty="0">
                <a:solidFill>
                  <a:srgbClr val="1A6588"/>
                </a:solidFill>
                <a:latin typeface="Times New Roman" panose="02020603050405020304" pitchFamily="18" charset="0"/>
                <a:ea typeface="微软雅黑" panose="020B0503020204020204" pitchFamily="34" charset="-122"/>
              </a:rPr>
              <a:t>) for naturally interconnected multi</a:t>
            </a:r>
            <a:r>
              <a:rPr lang="en-US" sz="2400" b="0" dirty="0">
                <a:solidFill>
                  <a:srgbClr val="1A6588"/>
                </a:solidFill>
                <a:latin typeface="Times New Roman" panose="02020603050405020304" pitchFamily="18" charset="0"/>
                <a:ea typeface="微软雅黑" panose="020B0503020204020204" pitchFamily="34" charset="-122"/>
              </a:rPr>
              <a:t>-</a:t>
            </a:r>
            <a:r>
              <a:rPr sz="2400" b="0" dirty="0">
                <a:solidFill>
                  <a:srgbClr val="1A6588"/>
                </a:solidFill>
                <a:latin typeface="Times New Roman" panose="02020603050405020304" pitchFamily="18" charset="0"/>
                <a:ea typeface="微软雅黑" panose="020B0503020204020204" pitchFamily="34" charset="-122"/>
              </a:rPr>
              <a:t>typed complex objects. </a:t>
            </a:r>
            <a:r>
              <a:rPr lang="en-US" sz="2400" b="0" dirty="0">
                <a:solidFill>
                  <a:srgbClr val="1A6588"/>
                </a:solidFill>
                <a:latin typeface="Times New Roman" panose="02020603050405020304" pitchFamily="18" charset="0"/>
                <a:ea typeface="微软雅黑" panose="020B0503020204020204" pitchFamily="34" charset="-122"/>
              </a:rPr>
              <a:t>DeepM4L</a:t>
            </a:r>
            <a:r>
              <a:rPr sz="2400" b="0" dirty="0">
                <a:solidFill>
                  <a:srgbClr val="1A6588"/>
                </a:solidFill>
                <a:latin typeface="Times New Roman" panose="02020603050405020304" pitchFamily="18" charset="0"/>
                <a:ea typeface="微软雅黑" panose="020B0503020204020204" pitchFamily="34" charset="-122"/>
              </a:rPr>
              <a:t> can more comprehensively fuse multi-typed objects and mine complex relations between bags, instances and labels, and it achieves better results than</a:t>
            </a:r>
            <a:endParaRPr sz="2400" b="0" dirty="0">
              <a:solidFill>
                <a:srgbClr val="1A6588"/>
              </a:solidFill>
              <a:latin typeface="Times New Roman" panose="02020603050405020304" pitchFamily="18" charset="0"/>
              <a:ea typeface="微软雅黑" panose="020B0503020204020204" pitchFamily="34" charset="-122"/>
            </a:endParaRPr>
          </a:p>
          <a:p>
            <a:pPr marL="0" indent="0"/>
            <a:r>
              <a:rPr sz="2400" b="0" dirty="0">
                <a:solidFill>
                  <a:srgbClr val="1A6588"/>
                </a:solidFill>
                <a:latin typeface="Times New Roman" panose="02020603050405020304" pitchFamily="18" charset="0"/>
                <a:ea typeface="微软雅黑" panose="020B0503020204020204" pitchFamily="34" charset="-122"/>
              </a:rPr>
              <a:t>other competitive and related methods.</a:t>
            </a:r>
            <a:endParaRPr sz="2400" b="0" dirty="0">
              <a:solidFill>
                <a:srgbClr val="1A6588"/>
              </a:solidFill>
              <a:latin typeface="Times New Roman" panose="02020603050405020304" pitchFamily="18" charset="0"/>
              <a:ea typeface="微软雅黑" panose="020B0503020204020204" pitchFamily="34" charset="-122"/>
            </a:endParaRPr>
          </a:p>
        </p:txBody>
      </p:sp>
      <p:sp>
        <p:nvSpPr>
          <p:cNvPr id="5" name="文本框 4"/>
          <p:cNvSpPr txBox="1"/>
          <p:nvPr/>
        </p:nvSpPr>
        <p:spPr>
          <a:xfrm>
            <a:off x="2526030" y="5325110"/>
            <a:ext cx="7926705" cy="953135"/>
          </a:xfrm>
          <a:prstGeom prst="rect">
            <a:avLst/>
          </a:prstGeom>
          <a:noFill/>
          <a:ln w="9525">
            <a:noFill/>
          </a:ln>
        </p:spPr>
        <p:txBody>
          <a:bodyPr wrap="square">
            <a:spAutoFit/>
          </a:bodyPr>
          <a:p>
            <a:pPr marL="0" indent="0"/>
            <a:r>
              <a:rPr lang="en-US" altLang="zh-CN" sz="2800" b="0" dirty="0">
                <a:solidFill>
                  <a:srgbClr val="1A6588"/>
                </a:solidFill>
                <a:latin typeface="Times New Roman" panose="02020603050405020304" pitchFamily="18" charset="0"/>
                <a:ea typeface="微软雅黑" panose="020B0503020204020204" pitchFamily="34" charset="-122"/>
              </a:rPr>
              <a:t>    </a:t>
            </a:r>
            <a:r>
              <a:rPr lang="en-US" sz="2800" b="0" dirty="0">
                <a:solidFill>
                  <a:srgbClr val="1A6588"/>
                </a:solidFill>
                <a:latin typeface="Times New Roman" panose="02020603050405020304" pitchFamily="18" charset="0"/>
                <a:ea typeface="微软雅黑" panose="020B0503020204020204" pitchFamily="34" charset="-122"/>
              </a:rPr>
              <a:t>Meta-learning, Few-shot learning and Zero-shot learning..etc to resolve large training data problem.</a:t>
            </a:r>
            <a:endParaRPr lang="zh-CN" altLang="en-US" sz="2800" b="0" dirty="0">
              <a:solidFill>
                <a:srgbClr val="1A6588"/>
              </a:solidFill>
              <a:latin typeface="Times New Roman" panose="02020603050405020304" pitchFamily="18" charset="0"/>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0"/>
                                        </p:tgtEl>
                                        <p:attrNameLst>
                                          <p:attrName>style.visibility</p:attrName>
                                        </p:attrNameLst>
                                      </p:cBhvr>
                                      <p:to>
                                        <p:strVal val="visible"/>
                                      </p:to>
                                    </p:set>
                                    <p:anim calcmode="lin" valueType="num">
                                      <p:cBhvr additive="base">
                                        <p:cTn id="7" dur="500" fill="hold"/>
                                        <p:tgtEl>
                                          <p:spTgt spid="100"/>
                                        </p:tgtEl>
                                        <p:attrNameLst>
                                          <p:attrName>ppt_x</p:attrName>
                                        </p:attrNameLst>
                                      </p:cBhvr>
                                      <p:tavLst>
                                        <p:tav tm="0">
                                          <p:val>
                                            <p:strVal val="#ppt_x"/>
                                          </p:val>
                                        </p:tav>
                                        <p:tav tm="100000">
                                          <p:val>
                                            <p:strVal val="#ppt_x"/>
                                          </p:val>
                                        </p:tav>
                                      </p:tavLst>
                                    </p:anim>
                                    <p:anim calcmode="lin" valueType="num">
                                      <p:cBhvr additive="base">
                                        <p:cTn id="8" dur="500" fill="hold"/>
                                        <p:tgtEl>
                                          <p:spTgt spid="10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 grpId="0"/>
      <p:bldP spid="100" grpId="1"/>
      <p:bldP spid="5" grpId="0"/>
      <p:bldP spid="5" grpId="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267" name="Rectangle 12"/>
          <p:cNvSpPr/>
          <p:nvPr/>
        </p:nvSpPr>
        <p:spPr>
          <a:xfrm>
            <a:off x="10991850" y="2020888"/>
            <a:ext cx="1200150" cy="2792412"/>
          </a:xfrm>
          <a:prstGeom prst="rect">
            <a:avLst/>
          </a:prstGeom>
          <a:solidFill>
            <a:srgbClr val="0076A3"/>
          </a:solidFill>
          <a:ln w="9525">
            <a:noFill/>
          </a:ln>
        </p:spPr>
        <p:txBody>
          <a:bodyPr lIns="108816" tIns="54408" rIns="108816" bIns="54408"/>
          <a:p>
            <a:pPr eaLnBrk="1" hangingPunct="1">
              <a:buFont typeface="Arial" panose="020B0604020202020204" pitchFamily="34" charset="0"/>
              <a:buNone/>
            </a:pPr>
            <a:endParaRPr lang="zh-CN" altLang="en-US" dirty="0">
              <a:solidFill>
                <a:schemeClr val="bg1"/>
              </a:solidFill>
              <a:latin typeface="Calibri" panose="020F0502020204030204" pitchFamily="34" charset="0"/>
              <a:ea typeface="微软雅黑" panose="020B0503020204020204" pitchFamily="34" charset="-122"/>
            </a:endParaRPr>
          </a:p>
        </p:txBody>
      </p:sp>
      <p:sp>
        <p:nvSpPr>
          <p:cNvPr id="11268" name="Freeform 13"/>
          <p:cNvSpPr/>
          <p:nvPr/>
        </p:nvSpPr>
        <p:spPr>
          <a:xfrm>
            <a:off x="0" y="1809750"/>
            <a:ext cx="1949450" cy="2792413"/>
          </a:xfrm>
          <a:custGeom>
            <a:avLst/>
            <a:gdLst/>
            <a:ahLst/>
            <a:cxnLst>
              <a:cxn ang="0">
                <a:pos x="2147483646" y="2147483646"/>
              </a:cxn>
              <a:cxn ang="0">
                <a:pos x="0" y="2147483646"/>
              </a:cxn>
              <a:cxn ang="0">
                <a:pos x="0" y="0"/>
              </a:cxn>
              <a:cxn ang="0">
                <a:pos x="2147483646" y="0"/>
              </a:cxn>
              <a:cxn ang="0">
                <a:pos x="2147483646" y="2147483646"/>
              </a:cxn>
              <a:cxn ang="0">
                <a:pos x="2147483646" y="2147483646"/>
              </a:cxn>
            </a:cxnLst>
            <a:pathLst>
              <a:path w="2055" h="3548">
                <a:moveTo>
                  <a:pt x="2055" y="3548"/>
                </a:moveTo>
                <a:lnTo>
                  <a:pt x="0" y="3548"/>
                </a:lnTo>
                <a:lnTo>
                  <a:pt x="0" y="0"/>
                </a:lnTo>
                <a:lnTo>
                  <a:pt x="2055" y="0"/>
                </a:lnTo>
                <a:cubicBezTo>
                  <a:pt x="1407" y="317"/>
                  <a:pt x="959" y="992"/>
                  <a:pt x="959" y="1774"/>
                </a:cubicBezTo>
                <a:cubicBezTo>
                  <a:pt x="959" y="2555"/>
                  <a:pt x="1407" y="3231"/>
                  <a:pt x="2055" y="3548"/>
                </a:cubicBezTo>
                <a:close/>
              </a:path>
            </a:pathLst>
          </a:custGeom>
          <a:solidFill>
            <a:srgbClr val="0076A3">
              <a:alpha val="100000"/>
            </a:srgbClr>
          </a:solidFill>
          <a:ln w="9525">
            <a:noFill/>
          </a:ln>
        </p:spPr>
        <p:txBody>
          <a:bodyPr/>
          <a:p>
            <a:endParaRPr lang="zh-CN" altLang="en-US">
              <a:ea typeface="Times New Roman" panose="02020603050405020304" pitchFamily="18" charset="0"/>
            </a:endParaRPr>
          </a:p>
        </p:txBody>
      </p:sp>
      <p:sp>
        <p:nvSpPr>
          <p:cNvPr id="11269" name="Freeform 19"/>
          <p:cNvSpPr/>
          <p:nvPr/>
        </p:nvSpPr>
        <p:spPr>
          <a:xfrm>
            <a:off x="2965450" y="-41275"/>
            <a:ext cx="2346325" cy="6918325"/>
          </a:xfrm>
          <a:custGeom>
            <a:avLst/>
            <a:gdLst/>
            <a:ahLst/>
            <a:cxnLst>
              <a:cxn ang="0">
                <a:pos x="0" y="0"/>
              </a:cxn>
              <a:cxn ang="0">
                <a:pos x="2147483646" y="2147483646"/>
              </a:cxn>
              <a:cxn ang="0">
                <a:pos x="0" y="2147483646"/>
              </a:cxn>
            </a:cxnLst>
            <a:pathLst>
              <a:path w="1703" h="9079">
                <a:moveTo>
                  <a:pt x="0" y="0"/>
                </a:moveTo>
                <a:cubicBezTo>
                  <a:pt x="1060" y="1213"/>
                  <a:pt x="1703" y="2801"/>
                  <a:pt x="1703" y="4539"/>
                </a:cubicBezTo>
                <a:cubicBezTo>
                  <a:pt x="1703" y="6277"/>
                  <a:pt x="1060" y="7865"/>
                  <a:pt x="0" y="9079"/>
                </a:cubicBezTo>
              </a:path>
            </a:pathLst>
          </a:custGeom>
          <a:noFill/>
          <a:ln w="19050" cap="flat" cmpd="sng">
            <a:solidFill>
              <a:srgbClr val="0076A3">
                <a:alpha val="100000"/>
              </a:srgbClr>
            </a:solidFill>
            <a:prstDash val="sysDash"/>
            <a:miter lim="800000"/>
            <a:headEnd type="none" w="med" len="med"/>
            <a:tailEnd type="none" w="med" len="med"/>
          </a:ln>
        </p:spPr>
        <p:txBody>
          <a:bodyPr/>
          <a:p>
            <a:endParaRPr lang="zh-CN" altLang="en-US">
              <a:ea typeface="Times New Roman" panose="02020603050405020304" pitchFamily="18" charset="0"/>
            </a:endParaRPr>
          </a:p>
        </p:txBody>
      </p:sp>
      <p:grpSp>
        <p:nvGrpSpPr>
          <p:cNvPr id="10" name="组合 9"/>
          <p:cNvGrpSpPr/>
          <p:nvPr/>
        </p:nvGrpSpPr>
        <p:grpSpPr>
          <a:xfrm>
            <a:off x="5800090" y="614680"/>
            <a:ext cx="4262120" cy="607695"/>
            <a:chOff x="7775" y="1368"/>
            <a:chExt cx="8225" cy="957"/>
          </a:xfrm>
        </p:grpSpPr>
        <p:sp>
          <p:nvSpPr>
            <p:cNvPr id="11279" name="圆角矩形 80">
              <a:hlinkClick r:id="" action="ppaction://noaction"/>
            </p:cNvPr>
            <p:cNvSpPr/>
            <p:nvPr/>
          </p:nvSpPr>
          <p:spPr>
            <a:xfrm>
              <a:off x="7775" y="1368"/>
              <a:ext cx="8225" cy="957"/>
            </a:xfrm>
            <a:prstGeom prst="roundRect">
              <a:avLst>
                <a:gd name="adj" fmla="val 50000"/>
              </a:avLst>
            </a:prstGeom>
            <a:solidFill>
              <a:srgbClr val="0076A3"/>
            </a:solidFill>
            <a:ln w="19050">
              <a:noFill/>
            </a:ln>
          </p:spPr>
          <p:txBody>
            <a:bodyPr lIns="108816" tIns="54408" rIns="108816" bIns="54408"/>
            <a:p>
              <a:pPr defTabSz="1087755" eaLnBrk="1" hangingPunct="1">
                <a:buFont typeface="Arial" panose="020B0604020202020204" pitchFamily="34" charset="0"/>
                <a:buNone/>
              </a:pPr>
              <a:endParaRPr lang="zh-CN" altLang="en-US" dirty="0">
                <a:solidFill>
                  <a:schemeClr val="bg1"/>
                </a:solidFill>
                <a:latin typeface="Calibri" panose="020F0502020204030204" pitchFamily="34" charset="0"/>
                <a:ea typeface="微软雅黑" panose="020B0503020204020204" pitchFamily="34" charset="-122"/>
              </a:endParaRPr>
            </a:p>
          </p:txBody>
        </p:sp>
        <p:sp>
          <p:nvSpPr>
            <p:cNvPr id="11280" name="TextBox 86">
              <a:hlinkClick r:id="" action="ppaction://noaction"/>
            </p:cNvPr>
            <p:cNvSpPr txBox="1"/>
            <p:nvPr/>
          </p:nvSpPr>
          <p:spPr>
            <a:xfrm>
              <a:off x="8365" y="1418"/>
              <a:ext cx="5354" cy="751"/>
            </a:xfrm>
            <a:prstGeom prst="rect">
              <a:avLst/>
            </a:prstGeom>
            <a:noFill/>
            <a:ln w="9525">
              <a:noFill/>
            </a:ln>
          </p:spPr>
          <p:txBody>
            <a:bodyPr wrap="square" lIns="108816" tIns="54408" rIns="108816" bIns="54408">
              <a:spAutoFit/>
            </a:bodyPr>
            <a:p>
              <a:pPr algn="ctr" eaLnBrk="1" hangingPunct="1">
                <a:buFont typeface="Arial" panose="020B0604020202020204" pitchFamily="34" charset="0"/>
                <a:buNone/>
              </a:pPr>
              <a:r>
                <a:rPr lang="en-US" sz="2400" b="1" dirty="0">
                  <a:solidFill>
                    <a:schemeClr val="bg1"/>
                  </a:solidFill>
                  <a:latin typeface="微软雅黑" panose="020B0503020204020204" pitchFamily="34" charset="-122"/>
                  <a:ea typeface="微软雅黑" panose="020B0503020204020204" pitchFamily="34" charset="-122"/>
                  <a:sym typeface="+mn-ea"/>
                </a:rPr>
                <a:t>Background</a:t>
              </a:r>
              <a:endParaRPr lang="en-US" sz="2400" b="1" dirty="0">
                <a:solidFill>
                  <a:schemeClr val="bg1"/>
                </a:solidFill>
                <a:latin typeface="微软雅黑" panose="020B0503020204020204" pitchFamily="34" charset="-122"/>
                <a:ea typeface="微软雅黑" panose="020B0503020204020204" pitchFamily="34" charset="-122"/>
                <a:sym typeface="+mn-ea"/>
              </a:endParaRPr>
            </a:p>
          </p:txBody>
        </p:sp>
      </p:grpSp>
      <p:grpSp>
        <p:nvGrpSpPr>
          <p:cNvPr id="9" name="组合 8"/>
          <p:cNvGrpSpPr/>
          <p:nvPr/>
        </p:nvGrpSpPr>
        <p:grpSpPr>
          <a:xfrm>
            <a:off x="5991225" y="3091180"/>
            <a:ext cx="4173855" cy="607695"/>
            <a:chOff x="8895" y="3088"/>
            <a:chExt cx="7175" cy="957"/>
          </a:xfrm>
        </p:grpSpPr>
        <p:sp>
          <p:nvSpPr>
            <p:cNvPr id="11275" name="圆角矩形 81">
              <a:hlinkClick r:id="" action="ppaction://noaction"/>
            </p:cNvPr>
            <p:cNvSpPr/>
            <p:nvPr/>
          </p:nvSpPr>
          <p:spPr>
            <a:xfrm>
              <a:off x="8895" y="3088"/>
              <a:ext cx="7175" cy="957"/>
            </a:xfrm>
            <a:prstGeom prst="roundRect">
              <a:avLst>
                <a:gd name="adj" fmla="val 50000"/>
              </a:avLst>
            </a:prstGeom>
            <a:solidFill>
              <a:srgbClr val="0076A3"/>
            </a:solidFill>
            <a:ln w="19050">
              <a:noFill/>
            </a:ln>
          </p:spPr>
          <p:txBody>
            <a:bodyPr lIns="108816" tIns="54408" rIns="108816" bIns="54408"/>
            <a:p>
              <a:pPr defTabSz="1087755" eaLnBrk="1" hangingPunct="1">
                <a:buFont typeface="Arial" panose="020B0604020202020204" pitchFamily="34" charset="0"/>
                <a:buNone/>
              </a:pPr>
              <a:endParaRPr lang="zh-CN" altLang="en-US" dirty="0">
                <a:solidFill>
                  <a:schemeClr val="bg1"/>
                </a:solidFill>
                <a:latin typeface="Calibri" panose="020F0502020204030204" pitchFamily="34" charset="0"/>
                <a:ea typeface="微软雅黑" panose="020B0503020204020204" pitchFamily="34" charset="-122"/>
              </a:endParaRPr>
            </a:p>
          </p:txBody>
        </p:sp>
        <p:sp>
          <p:nvSpPr>
            <p:cNvPr id="11281" name="TextBox 87">
              <a:hlinkClick r:id="" action="ppaction://noaction"/>
            </p:cNvPr>
            <p:cNvSpPr txBox="1"/>
            <p:nvPr/>
          </p:nvSpPr>
          <p:spPr>
            <a:xfrm>
              <a:off x="9605" y="3143"/>
              <a:ext cx="4214" cy="751"/>
            </a:xfrm>
            <a:prstGeom prst="rect">
              <a:avLst/>
            </a:prstGeom>
            <a:noFill/>
            <a:ln w="9525">
              <a:noFill/>
            </a:ln>
          </p:spPr>
          <p:txBody>
            <a:bodyPr wrap="square" lIns="108816" tIns="54408" rIns="108816" bIns="54408">
              <a:spAutoFit/>
            </a:bodyPr>
            <a:p>
              <a:pPr eaLnBrk="1" hangingPunct="1"/>
              <a:r>
                <a:rPr lang="en-US" altLang="zh-CN" sz="2400" b="1" dirty="0">
                  <a:solidFill>
                    <a:schemeClr val="bg1"/>
                  </a:solidFill>
                  <a:latin typeface="微软雅黑" panose="020B0503020204020204" pitchFamily="34" charset="-122"/>
                  <a:ea typeface="微软雅黑" panose="020B0503020204020204" pitchFamily="34" charset="-122"/>
                  <a:sym typeface="+mn-ea"/>
                </a:rPr>
                <a:t>DeepM4L</a:t>
              </a:r>
              <a:endParaRPr lang="en-US" altLang="zh-CN" sz="2400" b="1" dirty="0">
                <a:solidFill>
                  <a:schemeClr val="bg1"/>
                </a:solidFill>
                <a:latin typeface="微软雅黑" panose="020B0503020204020204" pitchFamily="34" charset="-122"/>
                <a:ea typeface="微软雅黑" panose="020B0503020204020204" pitchFamily="34" charset="-122"/>
                <a:sym typeface="+mn-ea"/>
              </a:endParaRPr>
            </a:p>
          </p:txBody>
        </p:sp>
      </p:grpSp>
      <p:grpSp>
        <p:nvGrpSpPr>
          <p:cNvPr id="12" name="组合 11"/>
          <p:cNvGrpSpPr/>
          <p:nvPr/>
        </p:nvGrpSpPr>
        <p:grpSpPr>
          <a:xfrm>
            <a:off x="5873750" y="4602480"/>
            <a:ext cx="4291965" cy="607695"/>
            <a:chOff x="8920" y="6768"/>
            <a:chExt cx="7175" cy="957"/>
          </a:xfrm>
        </p:grpSpPr>
        <p:sp>
          <p:nvSpPr>
            <p:cNvPr id="11277" name="圆角矩形 84">
              <a:hlinkClick r:id="rId1" action="ppaction://hlinksldjump"/>
            </p:cNvPr>
            <p:cNvSpPr/>
            <p:nvPr/>
          </p:nvSpPr>
          <p:spPr>
            <a:xfrm>
              <a:off x="8920" y="6768"/>
              <a:ext cx="7175" cy="957"/>
            </a:xfrm>
            <a:prstGeom prst="roundRect">
              <a:avLst>
                <a:gd name="adj" fmla="val 50000"/>
              </a:avLst>
            </a:prstGeom>
            <a:solidFill>
              <a:srgbClr val="0076A3"/>
            </a:solidFill>
            <a:ln w="19050">
              <a:noFill/>
            </a:ln>
          </p:spPr>
          <p:txBody>
            <a:bodyPr lIns="108816" tIns="54408" rIns="108816" bIns="54408"/>
            <a:p>
              <a:pPr eaLnBrk="1" hangingPunct="1"/>
              <a:r>
                <a:rPr lang="en-US" altLang="zh-CN" sz="2400" b="1" dirty="0">
                  <a:solidFill>
                    <a:schemeClr val="bg1"/>
                  </a:solidFill>
                  <a:latin typeface="微软雅黑" panose="020B0503020204020204" pitchFamily="34" charset="-122"/>
                  <a:ea typeface="微软雅黑" panose="020B0503020204020204" pitchFamily="34" charset="-122"/>
                  <a:sym typeface="+mn-ea"/>
                </a:rPr>
                <a:t>    Experiments</a:t>
              </a:r>
              <a:endParaRPr lang="zh-CN" altLang="en-US" sz="2400" b="1" dirty="0">
                <a:solidFill>
                  <a:schemeClr val="bg1"/>
                </a:solidFill>
                <a:latin typeface="微软雅黑" panose="020B0503020204020204" pitchFamily="34" charset="-122"/>
                <a:ea typeface="微软雅黑" panose="020B0503020204020204" pitchFamily="34" charset="-122"/>
                <a:sym typeface="+mn-ea"/>
              </a:endParaRPr>
            </a:p>
          </p:txBody>
        </p:sp>
        <p:sp>
          <p:nvSpPr>
            <p:cNvPr id="11283" name="TextBox 90">
              <a:hlinkClick r:id="rId1" action="ppaction://hlinksldjump"/>
            </p:cNvPr>
            <p:cNvSpPr txBox="1"/>
            <p:nvPr/>
          </p:nvSpPr>
          <p:spPr>
            <a:xfrm>
              <a:off x="9605" y="6830"/>
              <a:ext cx="542" cy="751"/>
            </a:xfrm>
            <a:prstGeom prst="rect">
              <a:avLst/>
            </a:prstGeom>
            <a:noFill/>
            <a:ln w="9525">
              <a:noFill/>
            </a:ln>
          </p:spPr>
          <p:txBody>
            <a:bodyPr wrap="square" lIns="108816" tIns="54408" rIns="108816" bIns="54408">
              <a:spAutoFit/>
            </a:bodyPr>
            <a:p>
              <a:pPr eaLnBrk="1" hangingPunct="1"/>
              <a:endParaRPr lang="en-US" altLang="zh-CN" sz="2400" b="1" dirty="0">
                <a:solidFill>
                  <a:schemeClr val="bg1"/>
                </a:solidFill>
                <a:latin typeface="微软雅黑" panose="020B0503020204020204" pitchFamily="34" charset="-122"/>
                <a:ea typeface="微软雅黑" panose="020B0503020204020204" pitchFamily="34" charset="-122"/>
                <a:sym typeface="+mn-ea"/>
              </a:endParaRPr>
            </a:p>
          </p:txBody>
        </p:sp>
      </p:grpSp>
      <p:grpSp>
        <p:nvGrpSpPr>
          <p:cNvPr id="4" name="组合 3"/>
          <p:cNvGrpSpPr/>
          <p:nvPr/>
        </p:nvGrpSpPr>
        <p:grpSpPr>
          <a:xfrm>
            <a:off x="3810635" y="528955"/>
            <a:ext cx="768350" cy="730250"/>
            <a:chOff x="6263" y="1273"/>
            <a:chExt cx="1210" cy="1150"/>
          </a:xfrm>
        </p:grpSpPr>
        <p:sp>
          <p:nvSpPr>
            <p:cNvPr id="11270" name="椭圆 74">
              <a:hlinkClick r:id="" action="ppaction://noaction"/>
            </p:cNvPr>
            <p:cNvSpPr>
              <a:spLocks noChangeAspect="1"/>
            </p:cNvSpPr>
            <p:nvPr/>
          </p:nvSpPr>
          <p:spPr>
            <a:xfrm>
              <a:off x="6263" y="1273"/>
              <a:ext cx="1210" cy="1150"/>
            </a:xfrm>
            <a:prstGeom prst="ellipse">
              <a:avLst/>
            </a:prstGeom>
            <a:solidFill>
              <a:srgbClr val="0076A3"/>
            </a:solidFill>
            <a:ln w="9525">
              <a:noFill/>
            </a:ln>
          </p:spPr>
          <p:txBody>
            <a:bodyPr lIns="108816" tIns="54408" rIns="108816" bIns="54408"/>
            <a:p>
              <a:pPr defTabSz="1087755" eaLnBrk="1" hangingPunct="1">
                <a:buFont typeface="Arial" panose="020B0604020202020204" pitchFamily="34" charset="0"/>
                <a:buNone/>
              </a:pPr>
              <a:endParaRPr lang="zh-CN" altLang="en-US" dirty="0">
                <a:solidFill>
                  <a:schemeClr val="bg1"/>
                </a:solidFill>
                <a:latin typeface="Calibri" panose="020F0502020204030204" pitchFamily="34" charset="0"/>
                <a:ea typeface="微软雅黑" panose="020B0503020204020204" pitchFamily="34" charset="-122"/>
              </a:endParaRPr>
            </a:p>
          </p:txBody>
        </p:sp>
        <p:sp>
          <p:nvSpPr>
            <p:cNvPr id="11285" name="TextBox 92">
              <a:hlinkClick r:id="" action="ppaction://noaction"/>
            </p:cNvPr>
            <p:cNvSpPr txBox="1"/>
            <p:nvPr/>
          </p:nvSpPr>
          <p:spPr>
            <a:xfrm>
              <a:off x="6498" y="1323"/>
              <a:ext cx="787" cy="1042"/>
            </a:xfrm>
            <a:prstGeom prst="rect">
              <a:avLst/>
            </a:prstGeom>
            <a:noFill/>
            <a:ln w="9525">
              <a:noFill/>
            </a:ln>
          </p:spPr>
          <p:txBody>
            <a:bodyPr wrap="none" lIns="108816" tIns="54408" rIns="108816" bIns="54408">
              <a:spAutoFit/>
            </a:bodyPr>
            <a:p>
              <a:pPr eaLnBrk="1" hangingPunct="1">
                <a:buFont typeface="Arial" panose="020B0604020202020204" pitchFamily="34" charset="0"/>
                <a:buNone/>
              </a:pPr>
              <a:r>
                <a:rPr lang="en-US" altLang="zh-CN" sz="3600" b="1" dirty="0">
                  <a:solidFill>
                    <a:schemeClr val="bg1"/>
                  </a:solidFill>
                  <a:latin typeface="微软雅黑" panose="020B0503020204020204" pitchFamily="34" charset="-122"/>
                  <a:ea typeface="微软雅黑" panose="020B0503020204020204" pitchFamily="34" charset="-122"/>
                </a:rPr>
                <a:t>1</a:t>
              </a:r>
              <a:endParaRPr lang="zh-CN" altLang="en-US" sz="3600" b="1" dirty="0">
                <a:solidFill>
                  <a:schemeClr val="bg1"/>
                </a:solidFill>
                <a:latin typeface="微软雅黑" panose="020B0503020204020204" pitchFamily="34" charset="-122"/>
                <a:ea typeface="微软雅黑" panose="020B0503020204020204" pitchFamily="34" charset="-122"/>
              </a:endParaRPr>
            </a:p>
          </p:txBody>
        </p:sp>
      </p:grpSp>
      <p:grpSp>
        <p:nvGrpSpPr>
          <p:cNvPr id="5" name="组合 4"/>
          <p:cNvGrpSpPr/>
          <p:nvPr/>
        </p:nvGrpSpPr>
        <p:grpSpPr>
          <a:xfrm>
            <a:off x="4674870" y="1623695"/>
            <a:ext cx="768350" cy="730250"/>
            <a:chOff x="7425" y="2993"/>
            <a:chExt cx="1210" cy="1150"/>
          </a:xfrm>
        </p:grpSpPr>
        <p:sp>
          <p:nvSpPr>
            <p:cNvPr id="11271" name="椭圆 75">
              <a:hlinkClick r:id="" action="ppaction://noaction"/>
            </p:cNvPr>
            <p:cNvSpPr>
              <a:spLocks noChangeAspect="1"/>
            </p:cNvSpPr>
            <p:nvPr/>
          </p:nvSpPr>
          <p:spPr>
            <a:xfrm>
              <a:off x="7425" y="2993"/>
              <a:ext cx="1210" cy="1150"/>
            </a:xfrm>
            <a:prstGeom prst="ellipse">
              <a:avLst/>
            </a:prstGeom>
            <a:solidFill>
              <a:srgbClr val="0076A3"/>
            </a:solidFill>
            <a:ln w="9525">
              <a:noFill/>
            </a:ln>
          </p:spPr>
          <p:txBody>
            <a:bodyPr lIns="108816" tIns="54408" rIns="108816" bIns="54408"/>
            <a:p>
              <a:pPr defTabSz="1087755" eaLnBrk="1" hangingPunct="1">
                <a:buFont typeface="Arial" panose="020B0604020202020204" pitchFamily="34" charset="0"/>
                <a:buNone/>
              </a:pPr>
              <a:endParaRPr lang="zh-CN" altLang="en-US" dirty="0">
                <a:solidFill>
                  <a:schemeClr val="bg1"/>
                </a:solidFill>
                <a:latin typeface="Calibri" panose="020F0502020204030204" pitchFamily="34" charset="0"/>
                <a:ea typeface="微软雅黑" panose="020B0503020204020204" pitchFamily="34" charset="-122"/>
              </a:endParaRPr>
            </a:p>
          </p:txBody>
        </p:sp>
        <p:sp>
          <p:nvSpPr>
            <p:cNvPr id="11286" name="TextBox 93">
              <a:hlinkClick r:id="" action="ppaction://noaction"/>
            </p:cNvPr>
            <p:cNvSpPr txBox="1"/>
            <p:nvPr/>
          </p:nvSpPr>
          <p:spPr>
            <a:xfrm>
              <a:off x="7640" y="3033"/>
              <a:ext cx="788" cy="1042"/>
            </a:xfrm>
            <a:prstGeom prst="rect">
              <a:avLst/>
            </a:prstGeom>
            <a:noFill/>
            <a:ln w="9525">
              <a:noFill/>
            </a:ln>
          </p:spPr>
          <p:txBody>
            <a:bodyPr wrap="none" lIns="108816" tIns="54408" rIns="108816" bIns="54408">
              <a:spAutoFit/>
            </a:bodyPr>
            <a:p>
              <a:pPr eaLnBrk="1" hangingPunct="1">
                <a:buFont typeface="Arial" panose="020B0604020202020204" pitchFamily="34" charset="0"/>
                <a:buNone/>
              </a:pPr>
              <a:r>
                <a:rPr lang="en-US" altLang="zh-CN" sz="3600" b="1" dirty="0">
                  <a:solidFill>
                    <a:schemeClr val="bg1"/>
                  </a:solidFill>
                  <a:latin typeface="微软雅黑" panose="020B0503020204020204" pitchFamily="34" charset="-122"/>
                  <a:ea typeface="微软雅黑" panose="020B0503020204020204" pitchFamily="34" charset="-122"/>
                </a:rPr>
                <a:t>2</a:t>
              </a:r>
              <a:endParaRPr lang="zh-CN" altLang="en-US" sz="3600" b="1" dirty="0">
                <a:solidFill>
                  <a:schemeClr val="bg1"/>
                </a:solidFill>
                <a:latin typeface="微软雅黑" panose="020B0503020204020204" pitchFamily="34" charset="-122"/>
                <a:ea typeface="微软雅黑" panose="020B0503020204020204" pitchFamily="34" charset="-122"/>
              </a:endParaRPr>
            </a:p>
          </p:txBody>
        </p:sp>
      </p:grpSp>
      <p:grpSp>
        <p:nvGrpSpPr>
          <p:cNvPr id="6" name="组合 5"/>
          <p:cNvGrpSpPr/>
          <p:nvPr/>
        </p:nvGrpSpPr>
        <p:grpSpPr>
          <a:xfrm>
            <a:off x="4942205" y="3051175"/>
            <a:ext cx="768350" cy="728980"/>
            <a:chOff x="7743" y="4810"/>
            <a:chExt cx="1210" cy="1148"/>
          </a:xfrm>
        </p:grpSpPr>
        <p:sp>
          <p:nvSpPr>
            <p:cNvPr id="11272" name="椭圆 76">
              <a:hlinkClick r:id="rId1" action="ppaction://hlinksldjump"/>
            </p:cNvPr>
            <p:cNvSpPr>
              <a:spLocks noChangeAspect="1"/>
            </p:cNvSpPr>
            <p:nvPr/>
          </p:nvSpPr>
          <p:spPr>
            <a:xfrm>
              <a:off x="7743" y="4810"/>
              <a:ext cx="1210" cy="1148"/>
            </a:xfrm>
            <a:prstGeom prst="ellipse">
              <a:avLst/>
            </a:prstGeom>
            <a:solidFill>
              <a:srgbClr val="0076A3"/>
            </a:solidFill>
            <a:ln w="9525">
              <a:noFill/>
            </a:ln>
          </p:spPr>
          <p:txBody>
            <a:bodyPr lIns="108816" tIns="54408" rIns="108816" bIns="54408"/>
            <a:p>
              <a:pPr defTabSz="1087755" eaLnBrk="1" hangingPunct="1">
                <a:buFont typeface="Arial" panose="020B0604020202020204" pitchFamily="34" charset="0"/>
                <a:buNone/>
              </a:pPr>
              <a:endParaRPr lang="zh-CN" altLang="en-US" dirty="0">
                <a:solidFill>
                  <a:schemeClr val="bg1"/>
                </a:solidFill>
                <a:latin typeface="Calibri" panose="020F0502020204030204" pitchFamily="34" charset="0"/>
                <a:ea typeface="微软雅黑" panose="020B0503020204020204" pitchFamily="34" charset="-122"/>
              </a:endParaRPr>
            </a:p>
          </p:txBody>
        </p:sp>
        <p:sp>
          <p:nvSpPr>
            <p:cNvPr id="11287" name="TextBox 94">
              <a:hlinkClick r:id="rId1" action="ppaction://hlinksldjump"/>
            </p:cNvPr>
            <p:cNvSpPr txBox="1"/>
            <p:nvPr/>
          </p:nvSpPr>
          <p:spPr>
            <a:xfrm>
              <a:off x="7908" y="4913"/>
              <a:ext cx="787" cy="1042"/>
            </a:xfrm>
            <a:prstGeom prst="rect">
              <a:avLst/>
            </a:prstGeom>
            <a:noFill/>
            <a:ln w="9525">
              <a:noFill/>
            </a:ln>
          </p:spPr>
          <p:txBody>
            <a:bodyPr wrap="none" lIns="108816" tIns="54408" rIns="108816" bIns="54408">
              <a:spAutoFit/>
            </a:bodyPr>
            <a:p>
              <a:pPr eaLnBrk="1" hangingPunct="1">
                <a:buFont typeface="Arial" panose="020B0604020202020204" pitchFamily="34" charset="0"/>
                <a:buNone/>
              </a:pPr>
              <a:r>
                <a:rPr lang="en-US" altLang="zh-CN" sz="3600" b="1" dirty="0">
                  <a:solidFill>
                    <a:schemeClr val="bg1"/>
                  </a:solidFill>
                  <a:latin typeface="微软雅黑" panose="020B0503020204020204" pitchFamily="34" charset="-122"/>
                  <a:ea typeface="微软雅黑" panose="020B0503020204020204" pitchFamily="34" charset="-122"/>
                </a:rPr>
                <a:t>3</a:t>
              </a:r>
              <a:endParaRPr lang="zh-CN" altLang="en-US" sz="3600" b="1" dirty="0">
                <a:solidFill>
                  <a:schemeClr val="bg1"/>
                </a:solidFill>
                <a:latin typeface="微软雅黑" panose="020B0503020204020204" pitchFamily="34" charset="-122"/>
                <a:ea typeface="微软雅黑" panose="020B0503020204020204" pitchFamily="34" charset="-122"/>
              </a:endParaRPr>
            </a:p>
          </p:txBody>
        </p:sp>
      </p:grpSp>
      <p:grpSp>
        <p:nvGrpSpPr>
          <p:cNvPr id="7" name="组合 6"/>
          <p:cNvGrpSpPr/>
          <p:nvPr/>
        </p:nvGrpSpPr>
        <p:grpSpPr>
          <a:xfrm>
            <a:off x="4542790" y="4425315"/>
            <a:ext cx="768350" cy="728980"/>
            <a:chOff x="7465" y="6675"/>
            <a:chExt cx="1210" cy="1148"/>
          </a:xfrm>
        </p:grpSpPr>
        <p:sp>
          <p:nvSpPr>
            <p:cNvPr id="11273" name="椭圆 78">
              <a:hlinkClick r:id="rId1" action="ppaction://hlinksldjump"/>
            </p:cNvPr>
            <p:cNvSpPr>
              <a:spLocks noChangeAspect="1"/>
            </p:cNvSpPr>
            <p:nvPr/>
          </p:nvSpPr>
          <p:spPr>
            <a:xfrm>
              <a:off x="7465" y="6675"/>
              <a:ext cx="1210" cy="1148"/>
            </a:xfrm>
            <a:prstGeom prst="ellipse">
              <a:avLst/>
            </a:prstGeom>
            <a:solidFill>
              <a:srgbClr val="0076A3"/>
            </a:solidFill>
            <a:ln w="9525">
              <a:noFill/>
            </a:ln>
          </p:spPr>
          <p:txBody>
            <a:bodyPr lIns="108816" tIns="54408" rIns="108816" bIns="54408"/>
            <a:p>
              <a:pPr defTabSz="1087755" eaLnBrk="1" hangingPunct="1">
                <a:buFont typeface="Arial" panose="020B0604020202020204" pitchFamily="34" charset="0"/>
                <a:buNone/>
              </a:pPr>
              <a:endParaRPr lang="zh-CN" altLang="en-US" dirty="0">
                <a:solidFill>
                  <a:schemeClr val="bg1"/>
                </a:solidFill>
                <a:latin typeface="Calibri" panose="020F0502020204030204" pitchFamily="34" charset="0"/>
                <a:ea typeface="微软雅黑" panose="020B0503020204020204" pitchFamily="34" charset="-122"/>
              </a:endParaRPr>
            </a:p>
          </p:txBody>
        </p:sp>
        <p:sp>
          <p:nvSpPr>
            <p:cNvPr id="11288" name="TextBox 96">
              <a:hlinkClick r:id="rId1" action="ppaction://hlinksldjump"/>
            </p:cNvPr>
            <p:cNvSpPr txBox="1"/>
            <p:nvPr/>
          </p:nvSpPr>
          <p:spPr>
            <a:xfrm>
              <a:off x="7673" y="6778"/>
              <a:ext cx="795" cy="1045"/>
            </a:xfrm>
            <a:prstGeom prst="rect">
              <a:avLst/>
            </a:prstGeom>
            <a:noFill/>
            <a:ln w="9525">
              <a:noFill/>
            </a:ln>
          </p:spPr>
          <p:txBody>
            <a:bodyPr wrap="none" lIns="108816" tIns="54408" rIns="108816" bIns="54408">
              <a:spAutoFit/>
            </a:bodyPr>
            <a:p>
              <a:pPr eaLnBrk="1" hangingPunct="1">
                <a:buFont typeface="Arial" panose="020B0604020202020204" pitchFamily="34" charset="0"/>
                <a:buNone/>
              </a:pPr>
              <a:r>
                <a:rPr lang="en-US" altLang="zh-CN" sz="3600" b="1" dirty="0">
                  <a:solidFill>
                    <a:schemeClr val="bg1"/>
                  </a:solidFill>
                  <a:latin typeface="微软雅黑" panose="020B0503020204020204" pitchFamily="34" charset="-122"/>
                  <a:ea typeface="微软雅黑" panose="020B0503020204020204" pitchFamily="34" charset="-122"/>
                </a:rPr>
                <a:t>4</a:t>
              </a:r>
              <a:endParaRPr lang="zh-CN" altLang="en-US" sz="3600" b="1" dirty="0">
                <a:solidFill>
                  <a:schemeClr val="bg1"/>
                </a:solidFill>
                <a:latin typeface="微软雅黑" panose="020B0503020204020204" pitchFamily="34" charset="-122"/>
                <a:ea typeface="微软雅黑" panose="020B0503020204020204" pitchFamily="34" charset="-122"/>
              </a:endParaRPr>
            </a:p>
          </p:txBody>
        </p:sp>
      </p:grpSp>
      <p:grpSp>
        <p:nvGrpSpPr>
          <p:cNvPr id="3" name="组合 2"/>
          <p:cNvGrpSpPr/>
          <p:nvPr/>
        </p:nvGrpSpPr>
        <p:grpSpPr>
          <a:xfrm>
            <a:off x="1257300" y="1582420"/>
            <a:ext cx="2649220" cy="2828925"/>
            <a:chOff x="1980" y="2492"/>
            <a:chExt cx="4172" cy="4455"/>
          </a:xfrm>
        </p:grpSpPr>
        <p:sp>
          <p:nvSpPr>
            <p:cNvPr id="2" name="右箭头 1"/>
            <p:cNvSpPr/>
            <p:nvPr/>
          </p:nvSpPr>
          <p:spPr>
            <a:xfrm rot="-2820000">
              <a:off x="4856" y="2514"/>
              <a:ext cx="1318" cy="1275"/>
            </a:xfrm>
            <a:prstGeom prst="rightArrow">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sp>
          <p:nvSpPr>
            <p:cNvPr id="11290" name="Oval 14"/>
            <p:cNvSpPr/>
            <p:nvPr/>
          </p:nvSpPr>
          <p:spPr>
            <a:xfrm>
              <a:off x="1980" y="3143"/>
              <a:ext cx="3893" cy="3805"/>
            </a:xfrm>
            <a:prstGeom prst="ellipse">
              <a:avLst/>
            </a:prstGeom>
            <a:solidFill>
              <a:srgbClr val="0076A3"/>
            </a:solidFill>
            <a:ln w="9525">
              <a:noFill/>
            </a:ln>
          </p:spPr>
          <p:txBody>
            <a:bodyPr lIns="108816" tIns="54408" rIns="108816" bIns="54408"/>
            <a:p>
              <a:pPr eaLnBrk="1" hangingPunct="1">
                <a:buFont typeface="Arial" panose="020B0604020202020204" pitchFamily="34" charset="0"/>
                <a:buNone/>
              </a:pPr>
              <a:endParaRPr lang="zh-CN" altLang="en-US" dirty="0">
                <a:solidFill>
                  <a:schemeClr val="bg1"/>
                </a:solidFill>
                <a:latin typeface="Calibri" panose="020F0502020204030204" pitchFamily="34" charset="0"/>
                <a:ea typeface="微软雅黑" panose="020B0503020204020204" pitchFamily="34" charset="-122"/>
              </a:endParaRPr>
            </a:p>
          </p:txBody>
        </p:sp>
        <p:sp>
          <p:nvSpPr>
            <p:cNvPr id="11291" name="TextBox 100"/>
            <p:cNvSpPr txBox="1"/>
            <p:nvPr/>
          </p:nvSpPr>
          <p:spPr>
            <a:xfrm>
              <a:off x="2925" y="3718"/>
              <a:ext cx="1918" cy="2107"/>
            </a:xfrm>
            <a:prstGeom prst="rect">
              <a:avLst/>
            </a:prstGeom>
            <a:noFill/>
            <a:ln w="9525">
              <a:noFill/>
            </a:ln>
          </p:spPr>
          <p:txBody>
            <a:bodyPr lIns="108816" tIns="54408" rIns="108816" bIns="54408">
              <a:spAutoFit/>
            </a:bodyPr>
            <a:p>
              <a:pPr algn="dist" eaLnBrk="1" hangingPunct="1">
                <a:buFont typeface="Arial" panose="020B0604020202020204" pitchFamily="34" charset="0"/>
                <a:buNone/>
              </a:pPr>
              <a:r>
                <a:rPr lang="zh-CN" altLang="en-US" sz="4000" b="1" dirty="0">
                  <a:solidFill>
                    <a:schemeClr val="bg1"/>
                  </a:solidFill>
                  <a:latin typeface="微软雅黑" panose="020B0503020204020204" pitchFamily="34" charset="-122"/>
                  <a:ea typeface="微软雅黑" panose="020B0503020204020204" pitchFamily="34" charset="-122"/>
                </a:rPr>
                <a:t>目</a:t>
              </a:r>
              <a:endParaRPr lang="en-US" altLang="zh-CN" sz="4000" b="1" dirty="0">
                <a:solidFill>
                  <a:schemeClr val="bg1"/>
                </a:solidFill>
                <a:latin typeface="微软雅黑" panose="020B0503020204020204" pitchFamily="34" charset="-122"/>
                <a:ea typeface="微软雅黑" panose="020B0503020204020204" pitchFamily="34" charset="-122"/>
              </a:endParaRPr>
            </a:p>
            <a:p>
              <a:pPr algn="dist" eaLnBrk="1" hangingPunct="1">
                <a:buFont typeface="Arial" panose="020B0604020202020204" pitchFamily="34" charset="0"/>
                <a:buNone/>
              </a:pPr>
              <a:r>
                <a:rPr lang="zh-CN" altLang="en-US" sz="4000" b="1" dirty="0">
                  <a:solidFill>
                    <a:schemeClr val="bg1"/>
                  </a:solidFill>
                  <a:latin typeface="微软雅黑" panose="020B0503020204020204" pitchFamily="34" charset="-122"/>
                  <a:ea typeface="微软雅黑" panose="020B0503020204020204" pitchFamily="34" charset="-122"/>
                </a:rPr>
                <a:t>录</a:t>
              </a:r>
              <a:endParaRPr lang="zh-CN" altLang="en-US" sz="4000" b="1" dirty="0">
                <a:solidFill>
                  <a:schemeClr val="bg1"/>
                </a:solidFill>
                <a:latin typeface="微软雅黑" panose="020B0503020204020204" pitchFamily="34" charset="-122"/>
                <a:ea typeface="微软雅黑" panose="020B0503020204020204" pitchFamily="34" charset="-122"/>
              </a:endParaRPr>
            </a:p>
          </p:txBody>
        </p:sp>
        <p:sp>
          <p:nvSpPr>
            <p:cNvPr id="11292" name="TextBox 101"/>
            <p:cNvSpPr txBox="1"/>
            <p:nvPr/>
          </p:nvSpPr>
          <p:spPr>
            <a:xfrm>
              <a:off x="2863" y="6030"/>
              <a:ext cx="2022" cy="533"/>
            </a:xfrm>
            <a:prstGeom prst="rect">
              <a:avLst/>
            </a:prstGeom>
            <a:noFill/>
            <a:ln w="9525">
              <a:noFill/>
            </a:ln>
          </p:spPr>
          <p:txBody>
            <a:bodyPr wrap="none" lIns="108816" tIns="54408" rIns="108816" bIns="54408">
              <a:spAutoFit/>
            </a:bodyPr>
            <a:p>
              <a:pPr eaLnBrk="1" hangingPunct="1">
                <a:buFont typeface="Arial" panose="020B0604020202020204" pitchFamily="34" charset="0"/>
                <a:buNone/>
              </a:pPr>
              <a:r>
                <a:rPr lang="en-US" altLang="zh-CN" sz="1500" b="1" dirty="0">
                  <a:solidFill>
                    <a:schemeClr val="bg1"/>
                  </a:solidFill>
                  <a:latin typeface="微软雅黑" panose="020B0503020204020204" pitchFamily="34" charset="-122"/>
                  <a:ea typeface="微软雅黑" panose="020B0503020204020204" pitchFamily="34" charset="-122"/>
                </a:rPr>
                <a:t>CONTENTS</a:t>
              </a:r>
              <a:endParaRPr lang="zh-CN" altLang="en-US" sz="1500" b="1" dirty="0">
                <a:solidFill>
                  <a:schemeClr val="bg1"/>
                </a:solidFill>
                <a:latin typeface="微软雅黑" panose="020B0503020204020204" pitchFamily="34" charset="-122"/>
                <a:ea typeface="微软雅黑" panose="020B0503020204020204" pitchFamily="34" charset="-122"/>
              </a:endParaRPr>
            </a:p>
          </p:txBody>
        </p:sp>
      </p:grpSp>
      <p:grpSp>
        <p:nvGrpSpPr>
          <p:cNvPr id="16" name="组合 15"/>
          <p:cNvGrpSpPr/>
          <p:nvPr/>
        </p:nvGrpSpPr>
        <p:grpSpPr>
          <a:xfrm>
            <a:off x="5975350" y="1809750"/>
            <a:ext cx="4189730" cy="607695"/>
            <a:chOff x="8895" y="3088"/>
            <a:chExt cx="7175" cy="957"/>
          </a:xfrm>
        </p:grpSpPr>
        <p:sp>
          <p:nvSpPr>
            <p:cNvPr id="17" name="圆角矩形 81">
              <a:hlinkClick r:id="" action="ppaction://noaction"/>
            </p:cNvPr>
            <p:cNvSpPr/>
            <p:nvPr/>
          </p:nvSpPr>
          <p:spPr>
            <a:xfrm>
              <a:off x="8895" y="3088"/>
              <a:ext cx="7175" cy="957"/>
            </a:xfrm>
            <a:prstGeom prst="roundRect">
              <a:avLst>
                <a:gd name="adj" fmla="val 50000"/>
              </a:avLst>
            </a:prstGeom>
            <a:solidFill>
              <a:srgbClr val="0076A3"/>
            </a:solidFill>
            <a:ln w="19050">
              <a:noFill/>
            </a:ln>
          </p:spPr>
          <p:txBody>
            <a:bodyPr lIns="108816" tIns="54408" rIns="108816" bIns="54408"/>
            <a:p>
              <a:pPr defTabSz="1087755" eaLnBrk="1" hangingPunct="1">
                <a:buFont typeface="Arial" panose="020B0604020202020204" pitchFamily="34" charset="0"/>
                <a:buNone/>
              </a:pPr>
              <a:endParaRPr lang="zh-CN" altLang="en-US" dirty="0">
                <a:solidFill>
                  <a:schemeClr val="bg1"/>
                </a:solidFill>
                <a:latin typeface="Calibri" panose="020F0502020204030204" pitchFamily="34" charset="0"/>
                <a:ea typeface="微软雅黑" panose="020B0503020204020204" pitchFamily="34" charset="-122"/>
              </a:endParaRPr>
            </a:p>
          </p:txBody>
        </p:sp>
        <p:sp>
          <p:nvSpPr>
            <p:cNvPr id="18" name="TextBox 87">
              <a:hlinkClick r:id="" action="ppaction://noaction"/>
            </p:cNvPr>
            <p:cNvSpPr txBox="1"/>
            <p:nvPr/>
          </p:nvSpPr>
          <p:spPr>
            <a:xfrm>
              <a:off x="8922" y="3126"/>
              <a:ext cx="5239" cy="751"/>
            </a:xfrm>
            <a:prstGeom prst="rect">
              <a:avLst/>
            </a:prstGeom>
            <a:noFill/>
            <a:ln w="9525">
              <a:noFill/>
            </a:ln>
          </p:spPr>
          <p:txBody>
            <a:bodyPr wrap="square" lIns="108816" tIns="54408" rIns="108816" bIns="54408">
              <a:spAutoFit/>
            </a:bodyPr>
            <a:p>
              <a:pPr eaLnBrk="1" hangingPunct="1"/>
              <a:r>
                <a:rPr lang="en-US" altLang="zh-CN" sz="2400" b="1" dirty="0">
                  <a:solidFill>
                    <a:schemeClr val="bg1"/>
                  </a:solidFill>
                  <a:latin typeface="微软雅黑" panose="020B0503020204020204" pitchFamily="34" charset="-122"/>
                  <a:ea typeface="微软雅黑" panose="020B0503020204020204" pitchFamily="34" charset="-122"/>
                  <a:sym typeface="+mn-ea"/>
                </a:rPr>
                <a:t>     Related Work</a:t>
              </a:r>
              <a:endParaRPr lang="zh-CN" altLang="en-US" sz="2400" b="1" dirty="0">
                <a:solidFill>
                  <a:schemeClr val="bg1"/>
                </a:solidFill>
                <a:latin typeface="微软雅黑" panose="020B0503020204020204" pitchFamily="34" charset="-122"/>
                <a:ea typeface="微软雅黑" panose="020B0503020204020204" pitchFamily="34" charset="-122"/>
                <a:sym typeface="+mn-ea"/>
              </a:endParaRPr>
            </a:p>
          </p:txBody>
        </p:sp>
      </p:grpSp>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1" nodeType="withEffect">
                                  <p:stCondLst>
                                    <p:cond delay="0"/>
                                  </p:stCondLst>
                                  <p:childTnLst>
                                    <p:set>
                                      <p:cBhvr>
                                        <p:cTn id="6" dur="1" fill="hold">
                                          <p:stCondLst>
                                            <p:cond delay="0"/>
                                          </p:stCondLst>
                                        </p:cTn>
                                        <p:tgtEl>
                                          <p:spTgt spid="11268"/>
                                        </p:tgtEl>
                                        <p:attrNameLst>
                                          <p:attrName>style.visibility</p:attrName>
                                        </p:attrNameLst>
                                      </p:cBhvr>
                                      <p:to>
                                        <p:strVal val="visible"/>
                                      </p:to>
                                    </p:set>
                                    <p:anim calcmode="lin" valueType="num">
                                      <p:cBhvr>
                                        <p:cTn id="7" dur="500" fill="hold"/>
                                        <p:tgtEl>
                                          <p:spTgt spid="11268"/>
                                        </p:tgtEl>
                                        <p:attrNameLst>
                                          <p:attrName>ppt_w</p:attrName>
                                        </p:attrNameLst>
                                      </p:cBhvr>
                                      <p:tavLst>
                                        <p:tav tm="0">
                                          <p:val>
                                            <p:fltVal val="0"/>
                                          </p:val>
                                        </p:tav>
                                        <p:tav tm="100000">
                                          <p:val>
                                            <p:strVal val="#ppt_w"/>
                                          </p:val>
                                        </p:tav>
                                      </p:tavLst>
                                    </p:anim>
                                    <p:anim calcmode="lin" valueType="num">
                                      <p:cBhvr>
                                        <p:cTn id="8" dur="500" fill="hold"/>
                                        <p:tgtEl>
                                          <p:spTgt spid="11268"/>
                                        </p:tgtEl>
                                        <p:attrNameLst>
                                          <p:attrName>ppt_h</p:attrName>
                                        </p:attrNameLst>
                                      </p:cBhvr>
                                      <p:tavLst>
                                        <p:tav tm="0">
                                          <p:val>
                                            <p:fltVal val="0"/>
                                          </p:val>
                                        </p:tav>
                                        <p:tav tm="100000">
                                          <p:val>
                                            <p:strVal val="#ppt_h"/>
                                          </p:val>
                                        </p:tav>
                                      </p:tavLst>
                                    </p:anim>
                                    <p:animEffect transition="in" filter="fade">
                                      <p:cBhvr>
                                        <p:cTn id="9" dur="500"/>
                                        <p:tgtEl>
                                          <p:spTgt spid="11268"/>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11267"/>
                                        </p:tgtEl>
                                        <p:attrNameLst>
                                          <p:attrName>style.visibility</p:attrName>
                                        </p:attrNameLst>
                                      </p:cBhvr>
                                      <p:to>
                                        <p:strVal val="visible"/>
                                      </p:to>
                                    </p:set>
                                    <p:anim calcmode="lin" valueType="num">
                                      <p:cBhvr>
                                        <p:cTn id="12" dur="500" fill="hold"/>
                                        <p:tgtEl>
                                          <p:spTgt spid="11267"/>
                                        </p:tgtEl>
                                        <p:attrNameLst>
                                          <p:attrName>ppt_w</p:attrName>
                                        </p:attrNameLst>
                                      </p:cBhvr>
                                      <p:tavLst>
                                        <p:tav tm="0">
                                          <p:val>
                                            <p:fltVal val="0"/>
                                          </p:val>
                                        </p:tav>
                                        <p:tav tm="100000">
                                          <p:val>
                                            <p:strVal val="#ppt_w"/>
                                          </p:val>
                                        </p:tav>
                                      </p:tavLst>
                                    </p:anim>
                                    <p:anim calcmode="lin" valueType="num">
                                      <p:cBhvr>
                                        <p:cTn id="13" dur="500" fill="hold"/>
                                        <p:tgtEl>
                                          <p:spTgt spid="11267"/>
                                        </p:tgtEl>
                                        <p:attrNameLst>
                                          <p:attrName>ppt_h</p:attrName>
                                        </p:attrNameLst>
                                      </p:cBhvr>
                                      <p:tavLst>
                                        <p:tav tm="0">
                                          <p:val>
                                            <p:fltVal val="0"/>
                                          </p:val>
                                        </p:tav>
                                        <p:tav tm="100000">
                                          <p:val>
                                            <p:strVal val="#ppt_h"/>
                                          </p:val>
                                        </p:tav>
                                      </p:tavLst>
                                    </p:anim>
                                    <p:animEffect transition="in" filter="fade">
                                      <p:cBhvr>
                                        <p:cTn id="14" dur="500"/>
                                        <p:tgtEl>
                                          <p:spTgt spid="11267"/>
                                        </p:tgtEl>
                                      </p:cBhvr>
                                    </p:animEffect>
                                  </p:childTnLst>
                                </p:cTn>
                              </p:par>
                            </p:childTnLst>
                          </p:cTn>
                        </p:par>
                        <p:par>
                          <p:cTn id="15" fill="hold">
                            <p:stCondLst>
                              <p:cond delay="500"/>
                            </p:stCondLst>
                            <p:childTnLst>
                              <p:par>
                                <p:cTn id="16" presetID="53" presetClass="entr" presetSubtype="16" fill="hold" nodeType="afterEffect">
                                  <p:stCondLst>
                                    <p:cond delay="0"/>
                                  </p:stCondLst>
                                  <p:childTnLst>
                                    <p:set>
                                      <p:cBhvr>
                                        <p:cTn id="17" dur="1" fill="hold">
                                          <p:stCondLst>
                                            <p:cond delay="0"/>
                                          </p:stCondLst>
                                        </p:cTn>
                                        <p:tgtEl>
                                          <p:spTgt spid="3"/>
                                        </p:tgtEl>
                                        <p:attrNameLst>
                                          <p:attrName>style.visibility</p:attrName>
                                        </p:attrNameLst>
                                      </p:cBhvr>
                                      <p:to>
                                        <p:strVal val="visible"/>
                                      </p:to>
                                    </p:set>
                                    <p:anim calcmode="lin" valueType="num">
                                      <p:cBhvr>
                                        <p:cTn id="18" dur="500" fill="hold"/>
                                        <p:tgtEl>
                                          <p:spTgt spid="3"/>
                                        </p:tgtEl>
                                        <p:attrNameLst>
                                          <p:attrName>ppt_w</p:attrName>
                                        </p:attrNameLst>
                                      </p:cBhvr>
                                      <p:tavLst>
                                        <p:tav tm="0">
                                          <p:val>
                                            <p:fltVal val="0"/>
                                          </p:val>
                                        </p:tav>
                                        <p:tav tm="100000">
                                          <p:val>
                                            <p:strVal val="#ppt_w"/>
                                          </p:val>
                                        </p:tav>
                                      </p:tavLst>
                                    </p:anim>
                                    <p:anim calcmode="lin" valueType="num">
                                      <p:cBhvr>
                                        <p:cTn id="19" dur="500" fill="hold"/>
                                        <p:tgtEl>
                                          <p:spTgt spid="3"/>
                                        </p:tgtEl>
                                        <p:attrNameLst>
                                          <p:attrName>ppt_h</p:attrName>
                                        </p:attrNameLst>
                                      </p:cBhvr>
                                      <p:tavLst>
                                        <p:tav tm="0">
                                          <p:val>
                                            <p:fltVal val="0"/>
                                          </p:val>
                                        </p:tav>
                                        <p:tav tm="100000">
                                          <p:val>
                                            <p:strVal val="#ppt_h"/>
                                          </p:val>
                                        </p:tav>
                                      </p:tavLst>
                                    </p:anim>
                                    <p:animEffect transition="in" filter="fade">
                                      <p:cBhvr>
                                        <p:cTn id="20" dur="500"/>
                                        <p:tgtEl>
                                          <p:spTgt spid="3"/>
                                        </p:tgtEl>
                                      </p:cBhvr>
                                    </p:animEffect>
                                  </p:childTnLst>
                                </p:cTn>
                              </p:par>
                            </p:childTnLst>
                          </p:cTn>
                        </p:par>
                        <p:par>
                          <p:cTn id="21" fill="hold">
                            <p:stCondLst>
                              <p:cond delay="1000"/>
                            </p:stCondLst>
                            <p:childTnLst>
                              <p:par>
                                <p:cTn id="22" presetID="53" presetClass="entr" presetSubtype="16" fill="hold" grpId="0" nodeType="afterEffect">
                                  <p:stCondLst>
                                    <p:cond delay="0"/>
                                  </p:stCondLst>
                                  <p:childTnLst>
                                    <p:set>
                                      <p:cBhvr>
                                        <p:cTn id="23" dur="1" fill="hold">
                                          <p:stCondLst>
                                            <p:cond delay="0"/>
                                          </p:stCondLst>
                                        </p:cTn>
                                        <p:tgtEl>
                                          <p:spTgt spid="11269"/>
                                        </p:tgtEl>
                                        <p:attrNameLst>
                                          <p:attrName>style.visibility</p:attrName>
                                        </p:attrNameLst>
                                      </p:cBhvr>
                                      <p:to>
                                        <p:strVal val="visible"/>
                                      </p:to>
                                    </p:set>
                                    <p:anim calcmode="lin" valueType="num">
                                      <p:cBhvr>
                                        <p:cTn id="24" dur="500" fill="hold"/>
                                        <p:tgtEl>
                                          <p:spTgt spid="11269"/>
                                        </p:tgtEl>
                                        <p:attrNameLst>
                                          <p:attrName>ppt_w</p:attrName>
                                        </p:attrNameLst>
                                      </p:cBhvr>
                                      <p:tavLst>
                                        <p:tav tm="0">
                                          <p:val>
                                            <p:fltVal val="0"/>
                                          </p:val>
                                        </p:tav>
                                        <p:tav tm="100000">
                                          <p:val>
                                            <p:strVal val="#ppt_w"/>
                                          </p:val>
                                        </p:tav>
                                      </p:tavLst>
                                    </p:anim>
                                    <p:anim calcmode="lin" valueType="num">
                                      <p:cBhvr>
                                        <p:cTn id="25" dur="500" fill="hold"/>
                                        <p:tgtEl>
                                          <p:spTgt spid="11269"/>
                                        </p:tgtEl>
                                        <p:attrNameLst>
                                          <p:attrName>ppt_h</p:attrName>
                                        </p:attrNameLst>
                                      </p:cBhvr>
                                      <p:tavLst>
                                        <p:tav tm="0">
                                          <p:val>
                                            <p:fltVal val="0"/>
                                          </p:val>
                                        </p:tav>
                                        <p:tav tm="100000">
                                          <p:val>
                                            <p:strVal val="#ppt_h"/>
                                          </p:val>
                                        </p:tav>
                                      </p:tavLst>
                                    </p:anim>
                                    <p:animEffect transition="in" filter="fade">
                                      <p:cBhvr>
                                        <p:cTn id="26" dur="500"/>
                                        <p:tgtEl>
                                          <p:spTgt spid="11269"/>
                                        </p:tgtEl>
                                      </p:cBhvr>
                                    </p:animEffect>
                                  </p:childTnLst>
                                </p:cTn>
                              </p:par>
                              <p:par>
                                <p:cTn id="27" presetID="53" presetClass="entr" presetSubtype="16" fill="hold" nodeType="withEffect">
                                  <p:stCondLst>
                                    <p:cond delay="0"/>
                                  </p:stCondLst>
                                  <p:childTnLst>
                                    <p:set>
                                      <p:cBhvr>
                                        <p:cTn id="28" dur="1" fill="hold">
                                          <p:stCondLst>
                                            <p:cond delay="0"/>
                                          </p:stCondLst>
                                        </p:cTn>
                                        <p:tgtEl>
                                          <p:spTgt spid="4"/>
                                        </p:tgtEl>
                                        <p:attrNameLst>
                                          <p:attrName>style.visibility</p:attrName>
                                        </p:attrNameLst>
                                      </p:cBhvr>
                                      <p:to>
                                        <p:strVal val="visible"/>
                                      </p:to>
                                    </p:set>
                                    <p:anim calcmode="lin" valueType="num">
                                      <p:cBhvr>
                                        <p:cTn id="29" dur="500" fill="hold"/>
                                        <p:tgtEl>
                                          <p:spTgt spid="4"/>
                                        </p:tgtEl>
                                        <p:attrNameLst>
                                          <p:attrName>ppt_w</p:attrName>
                                        </p:attrNameLst>
                                      </p:cBhvr>
                                      <p:tavLst>
                                        <p:tav tm="0">
                                          <p:val>
                                            <p:fltVal val="0"/>
                                          </p:val>
                                        </p:tav>
                                        <p:tav tm="100000">
                                          <p:val>
                                            <p:strVal val="#ppt_w"/>
                                          </p:val>
                                        </p:tav>
                                      </p:tavLst>
                                    </p:anim>
                                    <p:anim calcmode="lin" valueType="num">
                                      <p:cBhvr>
                                        <p:cTn id="30" dur="500" fill="hold"/>
                                        <p:tgtEl>
                                          <p:spTgt spid="4"/>
                                        </p:tgtEl>
                                        <p:attrNameLst>
                                          <p:attrName>ppt_h</p:attrName>
                                        </p:attrNameLst>
                                      </p:cBhvr>
                                      <p:tavLst>
                                        <p:tav tm="0">
                                          <p:val>
                                            <p:fltVal val="0"/>
                                          </p:val>
                                        </p:tav>
                                        <p:tav tm="100000">
                                          <p:val>
                                            <p:strVal val="#ppt_h"/>
                                          </p:val>
                                        </p:tav>
                                      </p:tavLst>
                                    </p:anim>
                                    <p:animEffect transition="in" filter="fade">
                                      <p:cBhvr>
                                        <p:cTn id="31" dur="500"/>
                                        <p:tgtEl>
                                          <p:spTgt spid="4"/>
                                        </p:tgtEl>
                                      </p:cBhvr>
                                    </p:animEffect>
                                  </p:childTnLst>
                                </p:cTn>
                              </p:par>
                              <p:par>
                                <p:cTn id="32" presetID="53" presetClass="entr" presetSubtype="16" fill="hold" nodeType="withEffect">
                                  <p:stCondLst>
                                    <p:cond delay="0"/>
                                  </p:stCondLst>
                                  <p:childTnLst>
                                    <p:set>
                                      <p:cBhvr>
                                        <p:cTn id="33" dur="1" fill="hold">
                                          <p:stCondLst>
                                            <p:cond delay="0"/>
                                          </p:stCondLst>
                                        </p:cTn>
                                        <p:tgtEl>
                                          <p:spTgt spid="10"/>
                                        </p:tgtEl>
                                        <p:attrNameLst>
                                          <p:attrName>style.visibility</p:attrName>
                                        </p:attrNameLst>
                                      </p:cBhvr>
                                      <p:to>
                                        <p:strVal val="visible"/>
                                      </p:to>
                                    </p:set>
                                    <p:anim calcmode="lin" valueType="num">
                                      <p:cBhvr>
                                        <p:cTn id="34" dur="1000" fill="hold"/>
                                        <p:tgtEl>
                                          <p:spTgt spid="10"/>
                                        </p:tgtEl>
                                        <p:attrNameLst>
                                          <p:attrName>ppt_w</p:attrName>
                                        </p:attrNameLst>
                                      </p:cBhvr>
                                      <p:tavLst>
                                        <p:tav tm="0">
                                          <p:val>
                                            <p:fltVal val="0"/>
                                          </p:val>
                                        </p:tav>
                                        <p:tav tm="100000">
                                          <p:val>
                                            <p:strVal val="#ppt_w"/>
                                          </p:val>
                                        </p:tav>
                                      </p:tavLst>
                                    </p:anim>
                                    <p:anim calcmode="lin" valueType="num">
                                      <p:cBhvr>
                                        <p:cTn id="35" dur="1000" fill="hold"/>
                                        <p:tgtEl>
                                          <p:spTgt spid="10"/>
                                        </p:tgtEl>
                                        <p:attrNameLst>
                                          <p:attrName>ppt_h</p:attrName>
                                        </p:attrNameLst>
                                      </p:cBhvr>
                                      <p:tavLst>
                                        <p:tav tm="0">
                                          <p:val>
                                            <p:fltVal val="0"/>
                                          </p:val>
                                        </p:tav>
                                        <p:tav tm="100000">
                                          <p:val>
                                            <p:strVal val="#ppt_h"/>
                                          </p:val>
                                        </p:tav>
                                      </p:tavLst>
                                    </p:anim>
                                    <p:animEffect transition="in" filter="fade">
                                      <p:cBhvr>
                                        <p:cTn id="36" dur="1000"/>
                                        <p:tgtEl>
                                          <p:spTgt spid="10"/>
                                        </p:tgtEl>
                                      </p:cBhvr>
                                    </p:animEffect>
                                  </p:childTnLst>
                                </p:cTn>
                              </p:par>
                              <p:par>
                                <p:cTn id="37" presetID="53" presetClass="entr" presetSubtype="16" fill="hold" nodeType="withEffect">
                                  <p:stCondLst>
                                    <p:cond delay="0"/>
                                  </p:stCondLst>
                                  <p:childTnLst>
                                    <p:set>
                                      <p:cBhvr>
                                        <p:cTn id="38" dur="1" fill="hold">
                                          <p:stCondLst>
                                            <p:cond delay="0"/>
                                          </p:stCondLst>
                                        </p:cTn>
                                        <p:tgtEl>
                                          <p:spTgt spid="5"/>
                                        </p:tgtEl>
                                        <p:attrNameLst>
                                          <p:attrName>style.visibility</p:attrName>
                                        </p:attrNameLst>
                                      </p:cBhvr>
                                      <p:to>
                                        <p:strVal val="visible"/>
                                      </p:to>
                                    </p:set>
                                    <p:anim calcmode="lin" valueType="num">
                                      <p:cBhvr>
                                        <p:cTn id="39" dur="500" fill="hold"/>
                                        <p:tgtEl>
                                          <p:spTgt spid="5"/>
                                        </p:tgtEl>
                                        <p:attrNameLst>
                                          <p:attrName>ppt_w</p:attrName>
                                        </p:attrNameLst>
                                      </p:cBhvr>
                                      <p:tavLst>
                                        <p:tav tm="0">
                                          <p:val>
                                            <p:fltVal val="0"/>
                                          </p:val>
                                        </p:tav>
                                        <p:tav tm="100000">
                                          <p:val>
                                            <p:strVal val="#ppt_w"/>
                                          </p:val>
                                        </p:tav>
                                      </p:tavLst>
                                    </p:anim>
                                    <p:anim calcmode="lin" valueType="num">
                                      <p:cBhvr>
                                        <p:cTn id="40" dur="500" fill="hold"/>
                                        <p:tgtEl>
                                          <p:spTgt spid="5"/>
                                        </p:tgtEl>
                                        <p:attrNameLst>
                                          <p:attrName>ppt_h</p:attrName>
                                        </p:attrNameLst>
                                      </p:cBhvr>
                                      <p:tavLst>
                                        <p:tav tm="0">
                                          <p:val>
                                            <p:fltVal val="0"/>
                                          </p:val>
                                        </p:tav>
                                        <p:tav tm="100000">
                                          <p:val>
                                            <p:strVal val="#ppt_h"/>
                                          </p:val>
                                        </p:tav>
                                      </p:tavLst>
                                    </p:anim>
                                    <p:animEffect transition="in" filter="fade">
                                      <p:cBhvr>
                                        <p:cTn id="41" dur="500"/>
                                        <p:tgtEl>
                                          <p:spTgt spid="5"/>
                                        </p:tgtEl>
                                      </p:cBhvr>
                                    </p:animEffect>
                                  </p:childTnLst>
                                </p:cTn>
                              </p:par>
                              <p:par>
                                <p:cTn id="42" presetID="53" presetClass="entr" presetSubtype="16" fill="hold" nodeType="withEffect">
                                  <p:stCondLst>
                                    <p:cond delay="0"/>
                                  </p:stCondLst>
                                  <p:childTnLst>
                                    <p:set>
                                      <p:cBhvr>
                                        <p:cTn id="43" dur="1" fill="hold">
                                          <p:stCondLst>
                                            <p:cond delay="0"/>
                                          </p:stCondLst>
                                        </p:cTn>
                                        <p:tgtEl>
                                          <p:spTgt spid="9"/>
                                        </p:tgtEl>
                                        <p:attrNameLst>
                                          <p:attrName>style.visibility</p:attrName>
                                        </p:attrNameLst>
                                      </p:cBhvr>
                                      <p:to>
                                        <p:strVal val="visible"/>
                                      </p:to>
                                    </p:set>
                                    <p:anim calcmode="lin" valueType="num">
                                      <p:cBhvr>
                                        <p:cTn id="44" dur="1000" fill="hold"/>
                                        <p:tgtEl>
                                          <p:spTgt spid="9"/>
                                        </p:tgtEl>
                                        <p:attrNameLst>
                                          <p:attrName>ppt_w</p:attrName>
                                        </p:attrNameLst>
                                      </p:cBhvr>
                                      <p:tavLst>
                                        <p:tav tm="0">
                                          <p:val>
                                            <p:fltVal val="0"/>
                                          </p:val>
                                        </p:tav>
                                        <p:tav tm="100000">
                                          <p:val>
                                            <p:strVal val="#ppt_w"/>
                                          </p:val>
                                        </p:tav>
                                      </p:tavLst>
                                    </p:anim>
                                    <p:anim calcmode="lin" valueType="num">
                                      <p:cBhvr>
                                        <p:cTn id="45" dur="1000" fill="hold"/>
                                        <p:tgtEl>
                                          <p:spTgt spid="9"/>
                                        </p:tgtEl>
                                        <p:attrNameLst>
                                          <p:attrName>ppt_h</p:attrName>
                                        </p:attrNameLst>
                                      </p:cBhvr>
                                      <p:tavLst>
                                        <p:tav tm="0">
                                          <p:val>
                                            <p:fltVal val="0"/>
                                          </p:val>
                                        </p:tav>
                                        <p:tav tm="100000">
                                          <p:val>
                                            <p:strVal val="#ppt_h"/>
                                          </p:val>
                                        </p:tav>
                                      </p:tavLst>
                                    </p:anim>
                                    <p:animEffect transition="in" filter="fade">
                                      <p:cBhvr>
                                        <p:cTn id="46" dur="1000"/>
                                        <p:tgtEl>
                                          <p:spTgt spid="9"/>
                                        </p:tgtEl>
                                      </p:cBhvr>
                                    </p:animEffect>
                                  </p:childTnLst>
                                </p:cTn>
                              </p:par>
                              <p:par>
                                <p:cTn id="47" presetID="53" presetClass="entr" presetSubtype="16" fill="hold" nodeType="withEffect">
                                  <p:stCondLst>
                                    <p:cond delay="0"/>
                                  </p:stCondLst>
                                  <p:childTnLst>
                                    <p:set>
                                      <p:cBhvr>
                                        <p:cTn id="48" dur="1" fill="hold">
                                          <p:stCondLst>
                                            <p:cond delay="0"/>
                                          </p:stCondLst>
                                        </p:cTn>
                                        <p:tgtEl>
                                          <p:spTgt spid="6"/>
                                        </p:tgtEl>
                                        <p:attrNameLst>
                                          <p:attrName>style.visibility</p:attrName>
                                        </p:attrNameLst>
                                      </p:cBhvr>
                                      <p:to>
                                        <p:strVal val="visible"/>
                                      </p:to>
                                    </p:set>
                                    <p:anim calcmode="lin" valueType="num">
                                      <p:cBhvr>
                                        <p:cTn id="49" dur="500" fill="hold"/>
                                        <p:tgtEl>
                                          <p:spTgt spid="6"/>
                                        </p:tgtEl>
                                        <p:attrNameLst>
                                          <p:attrName>ppt_w</p:attrName>
                                        </p:attrNameLst>
                                      </p:cBhvr>
                                      <p:tavLst>
                                        <p:tav tm="0">
                                          <p:val>
                                            <p:fltVal val="0"/>
                                          </p:val>
                                        </p:tav>
                                        <p:tav tm="100000">
                                          <p:val>
                                            <p:strVal val="#ppt_w"/>
                                          </p:val>
                                        </p:tav>
                                      </p:tavLst>
                                    </p:anim>
                                    <p:anim calcmode="lin" valueType="num">
                                      <p:cBhvr>
                                        <p:cTn id="50" dur="500" fill="hold"/>
                                        <p:tgtEl>
                                          <p:spTgt spid="6"/>
                                        </p:tgtEl>
                                        <p:attrNameLst>
                                          <p:attrName>ppt_h</p:attrName>
                                        </p:attrNameLst>
                                      </p:cBhvr>
                                      <p:tavLst>
                                        <p:tav tm="0">
                                          <p:val>
                                            <p:fltVal val="0"/>
                                          </p:val>
                                        </p:tav>
                                        <p:tav tm="100000">
                                          <p:val>
                                            <p:strVal val="#ppt_h"/>
                                          </p:val>
                                        </p:tav>
                                      </p:tavLst>
                                    </p:anim>
                                    <p:animEffect transition="in" filter="fade">
                                      <p:cBhvr>
                                        <p:cTn id="51" dur="500"/>
                                        <p:tgtEl>
                                          <p:spTgt spid="6"/>
                                        </p:tgtEl>
                                      </p:cBhvr>
                                    </p:animEffect>
                                  </p:childTnLst>
                                </p:cTn>
                              </p:par>
                              <p:par>
                                <p:cTn id="52" presetID="53" presetClass="entr" presetSubtype="16" fill="hold" nodeType="withEffect">
                                  <p:stCondLst>
                                    <p:cond delay="0"/>
                                  </p:stCondLst>
                                  <p:childTnLst>
                                    <p:set>
                                      <p:cBhvr>
                                        <p:cTn id="53" dur="1" fill="hold">
                                          <p:stCondLst>
                                            <p:cond delay="0"/>
                                          </p:stCondLst>
                                        </p:cTn>
                                        <p:tgtEl>
                                          <p:spTgt spid="7"/>
                                        </p:tgtEl>
                                        <p:attrNameLst>
                                          <p:attrName>style.visibility</p:attrName>
                                        </p:attrNameLst>
                                      </p:cBhvr>
                                      <p:to>
                                        <p:strVal val="visible"/>
                                      </p:to>
                                    </p:set>
                                    <p:anim calcmode="lin" valueType="num">
                                      <p:cBhvr>
                                        <p:cTn id="54" dur="500" fill="hold"/>
                                        <p:tgtEl>
                                          <p:spTgt spid="7"/>
                                        </p:tgtEl>
                                        <p:attrNameLst>
                                          <p:attrName>ppt_w</p:attrName>
                                        </p:attrNameLst>
                                      </p:cBhvr>
                                      <p:tavLst>
                                        <p:tav tm="0">
                                          <p:val>
                                            <p:fltVal val="0"/>
                                          </p:val>
                                        </p:tav>
                                        <p:tav tm="100000">
                                          <p:val>
                                            <p:strVal val="#ppt_w"/>
                                          </p:val>
                                        </p:tav>
                                      </p:tavLst>
                                    </p:anim>
                                    <p:anim calcmode="lin" valueType="num">
                                      <p:cBhvr>
                                        <p:cTn id="55" dur="500" fill="hold"/>
                                        <p:tgtEl>
                                          <p:spTgt spid="7"/>
                                        </p:tgtEl>
                                        <p:attrNameLst>
                                          <p:attrName>ppt_h</p:attrName>
                                        </p:attrNameLst>
                                      </p:cBhvr>
                                      <p:tavLst>
                                        <p:tav tm="0">
                                          <p:val>
                                            <p:fltVal val="0"/>
                                          </p:val>
                                        </p:tav>
                                        <p:tav tm="100000">
                                          <p:val>
                                            <p:strVal val="#ppt_h"/>
                                          </p:val>
                                        </p:tav>
                                      </p:tavLst>
                                    </p:anim>
                                    <p:animEffect transition="in" filter="fade">
                                      <p:cBhvr>
                                        <p:cTn id="56" dur="500"/>
                                        <p:tgtEl>
                                          <p:spTgt spid="7"/>
                                        </p:tgtEl>
                                      </p:cBhvr>
                                    </p:animEffect>
                                  </p:childTnLst>
                                </p:cTn>
                              </p:par>
                              <p:par>
                                <p:cTn id="57" presetID="53" presetClass="entr" presetSubtype="16" fill="hold" nodeType="withEffect">
                                  <p:stCondLst>
                                    <p:cond delay="0"/>
                                  </p:stCondLst>
                                  <p:childTnLst>
                                    <p:set>
                                      <p:cBhvr>
                                        <p:cTn id="58" dur="1" fill="hold">
                                          <p:stCondLst>
                                            <p:cond delay="0"/>
                                          </p:stCondLst>
                                        </p:cTn>
                                        <p:tgtEl>
                                          <p:spTgt spid="12"/>
                                        </p:tgtEl>
                                        <p:attrNameLst>
                                          <p:attrName>style.visibility</p:attrName>
                                        </p:attrNameLst>
                                      </p:cBhvr>
                                      <p:to>
                                        <p:strVal val="visible"/>
                                      </p:to>
                                    </p:set>
                                    <p:anim calcmode="lin" valueType="num">
                                      <p:cBhvr>
                                        <p:cTn id="59" dur="1000" fill="hold"/>
                                        <p:tgtEl>
                                          <p:spTgt spid="12"/>
                                        </p:tgtEl>
                                        <p:attrNameLst>
                                          <p:attrName>ppt_w</p:attrName>
                                        </p:attrNameLst>
                                      </p:cBhvr>
                                      <p:tavLst>
                                        <p:tav tm="0">
                                          <p:val>
                                            <p:fltVal val="0"/>
                                          </p:val>
                                        </p:tav>
                                        <p:tav tm="100000">
                                          <p:val>
                                            <p:strVal val="#ppt_w"/>
                                          </p:val>
                                        </p:tav>
                                      </p:tavLst>
                                    </p:anim>
                                    <p:anim calcmode="lin" valueType="num">
                                      <p:cBhvr>
                                        <p:cTn id="60" dur="1000" fill="hold"/>
                                        <p:tgtEl>
                                          <p:spTgt spid="12"/>
                                        </p:tgtEl>
                                        <p:attrNameLst>
                                          <p:attrName>ppt_h</p:attrName>
                                        </p:attrNameLst>
                                      </p:cBhvr>
                                      <p:tavLst>
                                        <p:tav tm="0">
                                          <p:val>
                                            <p:fltVal val="0"/>
                                          </p:val>
                                        </p:tav>
                                        <p:tav tm="100000">
                                          <p:val>
                                            <p:strVal val="#ppt_h"/>
                                          </p:val>
                                        </p:tav>
                                      </p:tavLst>
                                    </p:anim>
                                    <p:animEffect transition="in" filter="fade">
                                      <p:cBhvr>
                                        <p:cTn id="61" dur="1000"/>
                                        <p:tgtEl>
                                          <p:spTgt spid="12"/>
                                        </p:tgtEl>
                                      </p:cBhvr>
                                    </p:animEffect>
                                  </p:childTnLst>
                                </p:cTn>
                              </p:par>
                              <p:par>
                                <p:cTn id="62" presetID="53" presetClass="entr" presetSubtype="16" fill="hold" nodeType="withEffect">
                                  <p:stCondLst>
                                    <p:cond delay="0"/>
                                  </p:stCondLst>
                                  <p:childTnLst>
                                    <p:set>
                                      <p:cBhvr>
                                        <p:cTn id="63" dur="1" fill="hold">
                                          <p:stCondLst>
                                            <p:cond delay="0"/>
                                          </p:stCondLst>
                                        </p:cTn>
                                        <p:tgtEl>
                                          <p:spTgt spid="16"/>
                                        </p:tgtEl>
                                        <p:attrNameLst>
                                          <p:attrName>style.visibility</p:attrName>
                                        </p:attrNameLst>
                                      </p:cBhvr>
                                      <p:to>
                                        <p:strVal val="visible"/>
                                      </p:to>
                                    </p:set>
                                    <p:anim calcmode="lin" valueType="num">
                                      <p:cBhvr>
                                        <p:cTn id="64" dur="1000" fill="hold"/>
                                        <p:tgtEl>
                                          <p:spTgt spid="16"/>
                                        </p:tgtEl>
                                        <p:attrNameLst>
                                          <p:attrName>ppt_w</p:attrName>
                                        </p:attrNameLst>
                                      </p:cBhvr>
                                      <p:tavLst>
                                        <p:tav tm="0">
                                          <p:val>
                                            <p:fltVal val="0"/>
                                          </p:val>
                                        </p:tav>
                                        <p:tav tm="100000">
                                          <p:val>
                                            <p:strVal val="#ppt_w"/>
                                          </p:val>
                                        </p:tav>
                                      </p:tavLst>
                                    </p:anim>
                                    <p:anim calcmode="lin" valueType="num">
                                      <p:cBhvr>
                                        <p:cTn id="65" dur="1000" fill="hold"/>
                                        <p:tgtEl>
                                          <p:spTgt spid="16"/>
                                        </p:tgtEl>
                                        <p:attrNameLst>
                                          <p:attrName>ppt_h</p:attrName>
                                        </p:attrNameLst>
                                      </p:cBhvr>
                                      <p:tavLst>
                                        <p:tav tm="0">
                                          <p:val>
                                            <p:fltVal val="0"/>
                                          </p:val>
                                        </p:tav>
                                        <p:tav tm="100000">
                                          <p:val>
                                            <p:strVal val="#ppt_h"/>
                                          </p:val>
                                        </p:tav>
                                      </p:tavLst>
                                    </p:anim>
                                    <p:animEffect transition="in" filter="fade">
                                      <p:cBhvr>
                                        <p:cTn id="66" dur="1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8" grpId="1" bldLvl="0" animBg="1"/>
      <p:bldP spid="11267" grpId="0" bldLvl="0" animBg="1"/>
      <p:bldP spid="11269" grpId="0" bldLvl="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15363" name="组合 2"/>
          <p:cNvGrpSpPr/>
          <p:nvPr/>
        </p:nvGrpSpPr>
        <p:grpSpPr>
          <a:xfrm>
            <a:off x="2262188" y="511175"/>
            <a:ext cx="263525" cy="395288"/>
            <a:chOff x="5284519" y="1508166"/>
            <a:chExt cx="213756" cy="427512"/>
          </a:xfrm>
        </p:grpSpPr>
        <p:cxnSp>
          <p:nvCxnSpPr>
            <p:cNvPr id="10" name="直接连接符 9"/>
            <p:cNvCxnSpPr/>
            <p:nvPr/>
          </p:nvCxnSpPr>
          <p:spPr>
            <a:xfrm>
              <a:off x="5284519" y="1508166"/>
              <a:ext cx="213756" cy="214615"/>
            </a:xfrm>
            <a:prstGeom prst="line">
              <a:avLst/>
            </a:prstGeom>
            <a:ln w="19050">
              <a:solidFill>
                <a:srgbClr val="0076A3"/>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flipH="1">
              <a:off x="5284519" y="1722781"/>
              <a:ext cx="213756" cy="212897"/>
            </a:xfrm>
            <a:prstGeom prst="line">
              <a:avLst/>
            </a:prstGeom>
            <a:ln w="19050">
              <a:solidFill>
                <a:srgbClr val="0076A3"/>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grpSp>
      <p:sp>
        <p:nvSpPr>
          <p:cNvPr id="2" name="矩形 3"/>
          <p:cNvSpPr/>
          <p:nvPr/>
        </p:nvSpPr>
        <p:spPr>
          <a:xfrm>
            <a:off x="2876550" y="419100"/>
            <a:ext cx="2146935" cy="582295"/>
          </a:xfrm>
          <a:prstGeom prst="rect">
            <a:avLst/>
          </a:prstGeom>
          <a:noFill/>
          <a:ln w="9525">
            <a:noFill/>
          </a:ln>
        </p:spPr>
        <p:txBody>
          <a:bodyPr wrap="none" lIns="91431" tIns="45716" rIns="91431" bIns="45716">
            <a:spAutoFit/>
          </a:bodyPr>
          <a:p>
            <a:pPr algn="l" eaLnBrk="1" hangingPunct="1">
              <a:buFont typeface="Arial" panose="020B0604020202020204" pitchFamily="34" charset="0"/>
              <a:buNone/>
            </a:pPr>
            <a:r>
              <a:rPr lang="en-US" altLang="zh-CN" sz="3200" b="1" dirty="0">
                <a:solidFill>
                  <a:srgbClr val="0076A3"/>
                </a:solidFill>
                <a:latin typeface="Arial" panose="020B0604020202020204" pitchFamily="34" charset="0"/>
                <a:ea typeface="微软雅黑" panose="020B0503020204020204" pitchFamily="34" charset="-122"/>
                <a:sym typeface="Impact" panose="020B0806030902050204" pitchFamily="34" charset="0"/>
              </a:rPr>
              <a:t>Reference</a:t>
            </a:r>
            <a:endParaRPr lang="en-US" altLang="zh-CN" sz="3200" b="1" dirty="0">
              <a:solidFill>
                <a:srgbClr val="0076A3"/>
              </a:solidFill>
              <a:latin typeface="Arial" panose="020B0604020202020204" pitchFamily="34" charset="0"/>
              <a:ea typeface="微软雅黑" panose="020B0503020204020204" pitchFamily="34" charset="-122"/>
              <a:sym typeface="Impact" panose="020B0806030902050204" pitchFamily="34" charset="0"/>
            </a:endParaRPr>
          </a:p>
        </p:txBody>
      </p:sp>
      <p:sp>
        <p:nvSpPr>
          <p:cNvPr id="66566" name="文本框 9"/>
          <p:cNvSpPr txBox="1"/>
          <p:nvPr/>
        </p:nvSpPr>
        <p:spPr>
          <a:xfrm>
            <a:off x="1663700" y="1289050"/>
            <a:ext cx="10528300" cy="5695315"/>
          </a:xfrm>
          <a:prstGeom prst="rect">
            <a:avLst/>
          </a:prstGeom>
          <a:noFill/>
          <a:ln w="9525">
            <a:noFill/>
          </a:ln>
        </p:spPr>
        <p:txBody>
          <a:bodyPr wrap="square" anchor="t">
            <a:spAutoFit/>
          </a:bodyPr>
          <a:p>
            <a:pPr algn="just">
              <a:lnSpc>
                <a:spcPct val="120000"/>
              </a:lnSpc>
            </a:pPr>
            <a:r>
              <a:rPr lang="en-US" altLang="zh-CN" sz="1600" dirty="0">
                <a:solidFill>
                  <a:srgbClr val="1A6588"/>
                </a:solidFill>
                <a:latin typeface="Times New Roman" panose="02020603050405020304" pitchFamily="18" charset="0"/>
                <a:ea typeface="微软雅黑" panose="020B0503020204020204" pitchFamily="34" charset="-122"/>
                <a:sym typeface="Times New Roman" panose="02020603050405020304" pitchFamily="18" charset="0"/>
              </a:rPr>
              <a:t>[1]Perozzi, B.; Al-Rfou, R.; and Skiena, S. Deepwalk:online learning of social representations. In </a:t>
            </a:r>
            <a:r>
              <a:rPr lang="en-US" altLang="zh-CN" sz="1600" b="1" dirty="0">
                <a:solidFill>
                  <a:srgbClr val="1A6588"/>
                </a:solidFill>
                <a:latin typeface="Times New Roman" panose="02020603050405020304" pitchFamily="18" charset="0"/>
                <a:ea typeface="微软雅黑" panose="020B0503020204020204" pitchFamily="34" charset="-122"/>
                <a:sym typeface="Times New Roman" panose="02020603050405020304" pitchFamily="18" charset="0"/>
              </a:rPr>
              <a:t>SIGKDD</a:t>
            </a:r>
            <a:r>
              <a:rPr lang="en-US" altLang="zh-CN" sz="1600" dirty="0">
                <a:solidFill>
                  <a:srgbClr val="1A6588"/>
                </a:solidFill>
                <a:latin typeface="Times New Roman" panose="02020603050405020304" pitchFamily="18" charset="0"/>
                <a:ea typeface="微软雅黑" panose="020B0503020204020204" pitchFamily="34" charset="-122"/>
                <a:sym typeface="Times New Roman" panose="02020603050405020304" pitchFamily="18" charset="0"/>
              </a:rPr>
              <a:t>, 2014</a:t>
            </a:r>
            <a:endParaRPr lang="en-US" altLang="zh-CN" sz="1600" dirty="0">
              <a:solidFill>
                <a:srgbClr val="1A6588"/>
              </a:solidFill>
              <a:latin typeface="Times New Roman" panose="02020603050405020304" pitchFamily="18" charset="0"/>
              <a:ea typeface="微软雅黑" panose="020B0503020204020204" pitchFamily="34" charset="-122"/>
              <a:sym typeface="Times New Roman" panose="02020603050405020304" pitchFamily="18" charset="0"/>
            </a:endParaRPr>
          </a:p>
          <a:p>
            <a:pPr algn="just">
              <a:lnSpc>
                <a:spcPct val="120000"/>
              </a:lnSpc>
            </a:pPr>
            <a:r>
              <a:rPr lang="en-US" altLang="zh-CN" sz="1600" dirty="0">
                <a:solidFill>
                  <a:srgbClr val="1A6588"/>
                </a:solidFill>
                <a:latin typeface="Times New Roman" panose="02020603050405020304" pitchFamily="18" charset="0"/>
                <a:ea typeface="微软雅黑" panose="020B0503020204020204" pitchFamily="34" charset="-122"/>
                <a:sym typeface="Times New Roman" panose="02020603050405020304" pitchFamily="18" charset="0"/>
              </a:rPr>
              <a:t>[2]Dong, Y.; Chawla, N. V.; and Swami, A. metap-ath2vec: Scalable representation learning for heterogeneous</a:t>
            </a:r>
            <a:endParaRPr lang="en-US" altLang="zh-CN" sz="1600" dirty="0">
              <a:solidFill>
                <a:srgbClr val="1A6588"/>
              </a:solidFill>
              <a:latin typeface="Times New Roman" panose="02020603050405020304" pitchFamily="18" charset="0"/>
              <a:ea typeface="微软雅黑" panose="020B0503020204020204" pitchFamily="34" charset="-122"/>
              <a:sym typeface="Times New Roman" panose="02020603050405020304" pitchFamily="18" charset="0"/>
            </a:endParaRPr>
          </a:p>
          <a:p>
            <a:pPr algn="just">
              <a:lnSpc>
                <a:spcPct val="120000"/>
              </a:lnSpc>
            </a:pPr>
            <a:r>
              <a:rPr lang="en-US" altLang="zh-CN" sz="1600" dirty="0">
                <a:solidFill>
                  <a:srgbClr val="1A6588"/>
                </a:solidFill>
                <a:latin typeface="Times New Roman" panose="02020603050405020304" pitchFamily="18" charset="0"/>
                <a:ea typeface="微软雅黑" panose="020B0503020204020204" pitchFamily="34" charset="-122"/>
                <a:sym typeface="Times New Roman" panose="02020603050405020304" pitchFamily="18" charset="0"/>
              </a:rPr>
              <a:t>networks. In </a:t>
            </a:r>
            <a:r>
              <a:rPr lang="en-US" altLang="zh-CN" sz="1600" b="1" dirty="0">
                <a:solidFill>
                  <a:srgbClr val="1A6588"/>
                </a:solidFill>
                <a:latin typeface="Times New Roman" panose="02020603050405020304" pitchFamily="18" charset="0"/>
                <a:ea typeface="微软雅黑" panose="020B0503020204020204" pitchFamily="34" charset="-122"/>
                <a:sym typeface="Times New Roman" panose="02020603050405020304" pitchFamily="18" charset="0"/>
              </a:rPr>
              <a:t>SIGKDD</a:t>
            </a:r>
            <a:r>
              <a:rPr lang="en-US" altLang="zh-CN" sz="1600" dirty="0">
                <a:solidFill>
                  <a:srgbClr val="1A6588"/>
                </a:solidFill>
                <a:latin typeface="Times New Roman" panose="02020603050405020304" pitchFamily="18" charset="0"/>
                <a:ea typeface="微软雅黑" panose="020B0503020204020204" pitchFamily="34" charset="-122"/>
                <a:sym typeface="Times New Roman" panose="02020603050405020304" pitchFamily="18" charset="0"/>
              </a:rPr>
              <a:t>, 2017</a:t>
            </a:r>
            <a:endParaRPr lang="en-US" altLang="zh-CN" sz="1600" dirty="0">
              <a:solidFill>
                <a:srgbClr val="1A6588"/>
              </a:solidFill>
              <a:latin typeface="Times New Roman" panose="02020603050405020304" pitchFamily="18" charset="0"/>
              <a:ea typeface="微软雅黑" panose="020B0503020204020204" pitchFamily="34" charset="-122"/>
              <a:sym typeface="Times New Roman" panose="02020603050405020304" pitchFamily="18" charset="0"/>
            </a:endParaRPr>
          </a:p>
          <a:p>
            <a:pPr algn="just">
              <a:lnSpc>
                <a:spcPct val="120000"/>
              </a:lnSpc>
              <a:buClrTx/>
              <a:buSzTx/>
              <a:buNone/>
            </a:pPr>
            <a:r>
              <a:rPr lang="en-US" altLang="zh-CN" sz="1600" dirty="0">
                <a:solidFill>
                  <a:srgbClr val="1A6588"/>
                </a:solidFill>
                <a:latin typeface="Times New Roman" panose="02020603050405020304" pitchFamily="18" charset="0"/>
                <a:ea typeface="微软雅黑" panose="020B0503020204020204" pitchFamily="34" charset="-122"/>
                <a:sym typeface="+mn-ea"/>
              </a:rPr>
              <a:t>[3]Yizhou Zhang, Yun Xiong, Xiangnan Kong, Shanshan Li, Jinhong Mi, Yangyong Zhu. Deep Collective Classification in Heterogeneous Information Networks. </a:t>
            </a:r>
            <a:r>
              <a:rPr lang="en-US" altLang="zh-CN" sz="1600" b="1" dirty="0">
                <a:solidFill>
                  <a:srgbClr val="1A6588"/>
                </a:solidFill>
                <a:latin typeface="Times New Roman" panose="02020603050405020304" pitchFamily="18" charset="0"/>
                <a:ea typeface="微软雅黑" panose="020B0503020204020204" pitchFamily="34" charset="-122"/>
                <a:sym typeface="+mn-ea"/>
              </a:rPr>
              <a:t>WWW </a:t>
            </a:r>
            <a:r>
              <a:rPr lang="en-US" altLang="zh-CN" sz="1600" dirty="0">
                <a:solidFill>
                  <a:srgbClr val="1A6588"/>
                </a:solidFill>
                <a:latin typeface="Times New Roman" panose="02020603050405020304" pitchFamily="18" charset="0"/>
                <a:ea typeface="微软雅黑" panose="020B0503020204020204" pitchFamily="34" charset="-122"/>
                <a:sym typeface="+mn-ea"/>
              </a:rPr>
              <a:t>2018.</a:t>
            </a:r>
            <a:endParaRPr lang="en-US" altLang="zh-CN" sz="1600" dirty="0">
              <a:solidFill>
                <a:srgbClr val="1A6588"/>
              </a:solidFill>
              <a:latin typeface="Times New Roman" panose="02020603050405020304" pitchFamily="18" charset="0"/>
              <a:ea typeface="微软雅黑" panose="020B0503020204020204" pitchFamily="34" charset="-122"/>
              <a:sym typeface="+mn-ea"/>
            </a:endParaRPr>
          </a:p>
          <a:p>
            <a:pPr algn="just">
              <a:lnSpc>
                <a:spcPct val="120000"/>
              </a:lnSpc>
              <a:buClrTx/>
              <a:buSzTx/>
              <a:buNone/>
            </a:pPr>
            <a:r>
              <a:rPr lang="en-US" altLang="zh-CN" sz="1600" dirty="0">
                <a:solidFill>
                  <a:srgbClr val="1A6588"/>
                </a:solidFill>
                <a:latin typeface="Times New Roman" panose="02020603050405020304" pitchFamily="18" charset="0"/>
                <a:ea typeface="微软雅黑" panose="020B0503020204020204" pitchFamily="34" charset="-122"/>
                <a:sym typeface="+mn-ea"/>
              </a:rPr>
              <a:t>[4] M. Defferrard, X. Bresson, P. Vandergheynst. Convolutional neural networks on graphs with fast localized spectral filtering. </a:t>
            </a:r>
            <a:r>
              <a:rPr lang="en-US" altLang="zh-CN" sz="1600" b="1" dirty="0">
                <a:solidFill>
                  <a:srgbClr val="1A6588"/>
                </a:solidFill>
                <a:latin typeface="Times New Roman" panose="02020603050405020304" pitchFamily="18" charset="0"/>
                <a:ea typeface="微软雅黑" panose="020B0503020204020204" pitchFamily="34" charset="-122"/>
                <a:sym typeface="+mn-ea"/>
              </a:rPr>
              <a:t>NeuraIPS</a:t>
            </a:r>
            <a:r>
              <a:rPr lang="en-US" altLang="zh-CN" sz="1600" dirty="0">
                <a:solidFill>
                  <a:srgbClr val="1A6588"/>
                </a:solidFill>
                <a:latin typeface="Times New Roman" panose="02020603050405020304" pitchFamily="18" charset="0"/>
                <a:ea typeface="微软雅黑" panose="020B0503020204020204" pitchFamily="34" charset="-122"/>
                <a:sym typeface="+mn-ea"/>
              </a:rPr>
              <a:t>, 2016.</a:t>
            </a:r>
            <a:endParaRPr lang="en-US" altLang="zh-CN" sz="1600" dirty="0">
              <a:solidFill>
                <a:srgbClr val="1A6588"/>
              </a:solidFill>
              <a:latin typeface="Times New Roman" panose="02020603050405020304" pitchFamily="18" charset="0"/>
              <a:ea typeface="微软雅黑" panose="020B0503020204020204" pitchFamily="34" charset="-122"/>
              <a:sym typeface="+mn-ea"/>
            </a:endParaRPr>
          </a:p>
          <a:p>
            <a:pPr algn="just">
              <a:lnSpc>
                <a:spcPct val="120000"/>
              </a:lnSpc>
              <a:buClrTx/>
              <a:buSzTx/>
              <a:buNone/>
            </a:pPr>
            <a:r>
              <a:rPr lang="en-US" altLang="zh-CN" sz="1600" dirty="0">
                <a:solidFill>
                  <a:srgbClr val="1A6588"/>
                </a:solidFill>
                <a:latin typeface="Times New Roman" panose="02020603050405020304" pitchFamily="18" charset="0"/>
                <a:ea typeface="微软雅黑" panose="020B0503020204020204" pitchFamily="34" charset="-122"/>
                <a:sym typeface="+mn-ea"/>
              </a:rPr>
              <a:t>[5]W. L. Hamilton, R. Ying, J. Leskovec. Inductive Representation Learning on Large Graphs. </a:t>
            </a:r>
            <a:r>
              <a:rPr lang="en-US" altLang="zh-CN" sz="1600" b="1" dirty="0">
                <a:solidFill>
                  <a:srgbClr val="1A6588"/>
                </a:solidFill>
                <a:latin typeface="Times New Roman" panose="02020603050405020304" pitchFamily="18" charset="0"/>
                <a:ea typeface="微软雅黑" panose="020B0503020204020204" pitchFamily="34" charset="-122"/>
                <a:sym typeface="+mn-ea"/>
              </a:rPr>
              <a:t>NeuraIPS </a:t>
            </a:r>
            <a:r>
              <a:rPr lang="en-US" altLang="zh-CN" sz="1600" dirty="0">
                <a:solidFill>
                  <a:srgbClr val="1A6588"/>
                </a:solidFill>
                <a:latin typeface="Times New Roman" panose="02020603050405020304" pitchFamily="18" charset="0"/>
                <a:ea typeface="微软雅黑" panose="020B0503020204020204" pitchFamily="34" charset="-122"/>
                <a:sym typeface="+mn-ea"/>
              </a:rPr>
              <a:t>2017</a:t>
            </a:r>
            <a:endParaRPr lang="en-US" altLang="zh-CN" sz="1600" dirty="0">
              <a:solidFill>
                <a:srgbClr val="1A6588"/>
              </a:solidFill>
              <a:latin typeface="Times New Roman" panose="02020603050405020304" pitchFamily="18" charset="0"/>
              <a:ea typeface="微软雅黑" panose="020B0503020204020204" pitchFamily="34" charset="-122"/>
              <a:sym typeface="Times New Roman" panose="02020603050405020304" pitchFamily="18" charset="0"/>
            </a:endParaRPr>
          </a:p>
          <a:p>
            <a:pPr algn="just">
              <a:lnSpc>
                <a:spcPct val="120000"/>
              </a:lnSpc>
            </a:pPr>
            <a:r>
              <a:rPr lang="en-US" altLang="zh-CN" sz="1600" dirty="0">
                <a:solidFill>
                  <a:srgbClr val="1A6588"/>
                </a:solidFill>
                <a:latin typeface="Times New Roman" panose="02020603050405020304" pitchFamily="18" charset="0"/>
                <a:ea typeface="微软雅黑" panose="020B0503020204020204" pitchFamily="34" charset="-122"/>
                <a:sym typeface="Times New Roman" panose="02020603050405020304" pitchFamily="18" charset="0"/>
              </a:rPr>
              <a:t>[6]Yuying Xing, Guoxian Yu, Carlotta Domeniconi, Jun Wang, Zili Zhang, Maozu Guo:Multi-View Multi-In</a:t>
            </a:r>
            <a:endParaRPr lang="en-US" altLang="zh-CN" sz="1600" dirty="0">
              <a:solidFill>
                <a:srgbClr val="1A6588"/>
              </a:solidFill>
              <a:latin typeface="Times New Roman" panose="02020603050405020304" pitchFamily="18" charset="0"/>
              <a:ea typeface="微软雅黑" panose="020B0503020204020204" pitchFamily="34" charset="-122"/>
              <a:sym typeface="Times New Roman" panose="02020603050405020304" pitchFamily="18" charset="0"/>
            </a:endParaRPr>
          </a:p>
          <a:p>
            <a:pPr algn="just">
              <a:lnSpc>
                <a:spcPct val="120000"/>
              </a:lnSpc>
            </a:pPr>
            <a:r>
              <a:rPr lang="en-US" altLang="zh-CN" sz="1600" dirty="0">
                <a:solidFill>
                  <a:srgbClr val="1A6588"/>
                </a:solidFill>
                <a:latin typeface="Times New Roman" panose="02020603050405020304" pitchFamily="18" charset="0"/>
                <a:ea typeface="微软雅黑" panose="020B0503020204020204" pitchFamily="34" charset="-122"/>
                <a:sym typeface="Times New Roman" panose="02020603050405020304" pitchFamily="18" charset="0"/>
              </a:rPr>
              <a:t>stance Multi-Label Learning Based on Collaborative Matrix Factorization. </a:t>
            </a:r>
            <a:r>
              <a:rPr lang="en-US" altLang="zh-CN" sz="1600" b="1" dirty="0">
                <a:solidFill>
                  <a:srgbClr val="1A6588"/>
                </a:solidFill>
                <a:latin typeface="Times New Roman" panose="02020603050405020304" pitchFamily="18" charset="0"/>
                <a:ea typeface="微软雅黑" panose="020B0503020204020204" pitchFamily="34" charset="-122"/>
                <a:sym typeface="Times New Roman" panose="02020603050405020304" pitchFamily="18" charset="0"/>
              </a:rPr>
              <a:t>AAAI </a:t>
            </a:r>
            <a:r>
              <a:rPr lang="en-US" altLang="zh-CN" sz="1600" dirty="0">
                <a:solidFill>
                  <a:srgbClr val="1A6588"/>
                </a:solidFill>
                <a:latin typeface="Times New Roman" panose="02020603050405020304" pitchFamily="18" charset="0"/>
                <a:ea typeface="微软雅黑" panose="020B0503020204020204" pitchFamily="34" charset="-122"/>
                <a:sym typeface="Times New Roman" panose="02020603050405020304" pitchFamily="18" charset="0"/>
              </a:rPr>
              <a:t>2019.</a:t>
            </a:r>
            <a:endParaRPr lang="en-US" altLang="zh-CN" sz="1600" dirty="0">
              <a:solidFill>
                <a:srgbClr val="1A6588"/>
              </a:solidFill>
              <a:latin typeface="Times New Roman" panose="02020603050405020304" pitchFamily="18" charset="0"/>
              <a:ea typeface="微软雅黑" panose="020B0503020204020204" pitchFamily="34" charset="-122"/>
              <a:sym typeface="Times New Roman" panose="02020603050405020304" pitchFamily="18" charset="0"/>
            </a:endParaRPr>
          </a:p>
          <a:p>
            <a:pPr algn="just">
              <a:lnSpc>
                <a:spcPct val="120000"/>
              </a:lnSpc>
            </a:pPr>
            <a:r>
              <a:rPr lang="en-US" altLang="zh-CN" sz="1600" dirty="0">
                <a:solidFill>
                  <a:srgbClr val="1A6588"/>
                </a:solidFill>
                <a:latin typeface="Times New Roman" panose="02020603050405020304" pitchFamily="18" charset="0"/>
                <a:ea typeface="微软雅黑" panose="020B0503020204020204" pitchFamily="34" charset="-122"/>
                <a:sym typeface="Times New Roman" panose="02020603050405020304" pitchFamily="18" charset="0"/>
              </a:rPr>
              <a:t>[7]B. Li et al., "Multi-View Multi-Instance Learning Based on Joint Sparse Representation and Multi-View Dictionary Learning," in </a:t>
            </a:r>
            <a:r>
              <a:rPr lang="en-US" altLang="zh-CN" sz="1600" b="1" dirty="0">
                <a:solidFill>
                  <a:srgbClr val="1A6588"/>
                </a:solidFill>
                <a:latin typeface="Times New Roman" panose="02020603050405020304" pitchFamily="18" charset="0"/>
                <a:ea typeface="微软雅黑" panose="020B0503020204020204" pitchFamily="34" charset="-122"/>
                <a:sym typeface="Times New Roman" panose="02020603050405020304" pitchFamily="18" charset="0"/>
              </a:rPr>
              <a:t>TPAMI</a:t>
            </a:r>
            <a:r>
              <a:rPr lang="en-US" altLang="zh-CN" sz="1600" dirty="0">
                <a:solidFill>
                  <a:srgbClr val="1A6588"/>
                </a:solidFill>
                <a:latin typeface="Times New Roman" panose="02020603050405020304" pitchFamily="18" charset="0"/>
                <a:ea typeface="微软雅黑" panose="020B0503020204020204" pitchFamily="34" charset="-122"/>
                <a:sym typeface="Times New Roman" panose="02020603050405020304" pitchFamily="18" charset="0"/>
              </a:rPr>
              <a:t>,  2017.</a:t>
            </a:r>
            <a:endParaRPr lang="en-US" altLang="zh-CN" sz="1600" dirty="0">
              <a:solidFill>
                <a:srgbClr val="1A6588"/>
              </a:solidFill>
              <a:latin typeface="Times New Roman" panose="02020603050405020304" pitchFamily="18" charset="0"/>
              <a:ea typeface="微软雅黑" panose="020B0503020204020204" pitchFamily="34" charset="-122"/>
              <a:sym typeface="Times New Roman" panose="02020603050405020304" pitchFamily="18" charset="0"/>
            </a:endParaRPr>
          </a:p>
          <a:p>
            <a:pPr algn="just">
              <a:lnSpc>
                <a:spcPct val="120000"/>
              </a:lnSpc>
            </a:pPr>
            <a:r>
              <a:rPr lang="en-US" altLang="zh-CN" sz="1600" dirty="0">
                <a:solidFill>
                  <a:srgbClr val="1A6588"/>
                </a:solidFill>
                <a:latin typeface="Times New Roman" panose="02020603050405020304" pitchFamily="18" charset="0"/>
                <a:ea typeface="微软雅黑" panose="020B0503020204020204" pitchFamily="34" charset="-122"/>
                <a:sym typeface="Times New Roman" panose="02020603050405020304" pitchFamily="18" charset="0"/>
              </a:rPr>
              <a:t>[8]Qiaoyu Tan, Guoxian Yu, Jun Wang, Carlotta Domeniconi, and Xiangliang Zhang. Individuality-and commonality-based multiview multilabel learning. IEEE T. on </a:t>
            </a:r>
            <a:r>
              <a:rPr lang="en-US" altLang="zh-CN" sz="1600" b="1" dirty="0">
                <a:solidFill>
                  <a:srgbClr val="1A6588"/>
                </a:solidFill>
                <a:latin typeface="Times New Roman" panose="02020603050405020304" pitchFamily="18" charset="0"/>
                <a:ea typeface="微软雅黑" panose="020B0503020204020204" pitchFamily="34" charset="-122"/>
                <a:sym typeface="Times New Roman" panose="02020603050405020304" pitchFamily="18" charset="0"/>
              </a:rPr>
              <a:t>CYB</a:t>
            </a:r>
            <a:r>
              <a:rPr lang="en-US" altLang="zh-CN" sz="1600" dirty="0">
                <a:solidFill>
                  <a:srgbClr val="1A6588"/>
                </a:solidFill>
                <a:latin typeface="Times New Roman" panose="02020603050405020304" pitchFamily="18" charset="0"/>
                <a:ea typeface="微软雅黑" panose="020B0503020204020204" pitchFamily="34" charset="-122"/>
                <a:sym typeface="Times New Roman" panose="02020603050405020304" pitchFamily="18" charset="0"/>
              </a:rPr>
              <a:t>, 99(1):1–13, 2020.</a:t>
            </a:r>
            <a:endParaRPr lang="en-US" altLang="zh-CN" sz="1600" dirty="0">
              <a:solidFill>
                <a:srgbClr val="1A6588"/>
              </a:solidFill>
              <a:latin typeface="Times New Roman" panose="02020603050405020304" pitchFamily="18" charset="0"/>
              <a:ea typeface="微软雅黑" panose="020B0503020204020204" pitchFamily="34" charset="-122"/>
              <a:sym typeface="Times New Roman" panose="02020603050405020304" pitchFamily="18" charset="0"/>
            </a:endParaRPr>
          </a:p>
          <a:p>
            <a:pPr algn="just">
              <a:lnSpc>
                <a:spcPct val="120000"/>
              </a:lnSpc>
            </a:pPr>
            <a:r>
              <a:rPr lang="en-US" altLang="zh-CN" sz="1600" dirty="0">
                <a:solidFill>
                  <a:srgbClr val="1A6588"/>
                </a:solidFill>
                <a:latin typeface="Times New Roman" panose="02020603050405020304" pitchFamily="18" charset="0"/>
                <a:ea typeface="微软雅黑" panose="020B0503020204020204" pitchFamily="34" charset="-122"/>
                <a:sym typeface="Times New Roman" panose="02020603050405020304" pitchFamily="18" charset="0"/>
              </a:rPr>
              <a:t>[9]B. Xu, H. Shen, Q. Cao, K. Cen, X. Cheng. Graph Convolutional Networks using Heat Kernel for Semi-supervised Learning, </a:t>
            </a:r>
            <a:r>
              <a:rPr lang="en-US" altLang="zh-CN" sz="1600" b="1" dirty="0">
                <a:solidFill>
                  <a:srgbClr val="1A6588"/>
                </a:solidFill>
                <a:latin typeface="Times New Roman" panose="02020603050405020304" pitchFamily="18" charset="0"/>
                <a:ea typeface="微软雅黑" panose="020B0503020204020204" pitchFamily="34" charset="-122"/>
                <a:sym typeface="Times New Roman" panose="02020603050405020304" pitchFamily="18" charset="0"/>
              </a:rPr>
              <a:t>IJCAI </a:t>
            </a:r>
            <a:r>
              <a:rPr lang="en-US" altLang="zh-CN" sz="1600" dirty="0">
                <a:solidFill>
                  <a:srgbClr val="1A6588"/>
                </a:solidFill>
                <a:latin typeface="Times New Roman" panose="02020603050405020304" pitchFamily="18" charset="0"/>
                <a:ea typeface="微软雅黑" panose="020B0503020204020204" pitchFamily="34" charset="-122"/>
                <a:sym typeface="Times New Roman" panose="02020603050405020304" pitchFamily="18" charset="0"/>
              </a:rPr>
              <a:t>2019.</a:t>
            </a:r>
            <a:endParaRPr lang="en-US" altLang="zh-CN" sz="1600" dirty="0">
              <a:solidFill>
                <a:srgbClr val="1A6588"/>
              </a:solidFill>
              <a:latin typeface="Times New Roman" panose="02020603050405020304" pitchFamily="18" charset="0"/>
              <a:ea typeface="微软雅黑" panose="020B0503020204020204" pitchFamily="34" charset="-122"/>
              <a:sym typeface="Times New Roman" panose="02020603050405020304" pitchFamily="18" charset="0"/>
            </a:endParaRPr>
          </a:p>
          <a:p>
            <a:pPr algn="just">
              <a:lnSpc>
                <a:spcPct val="120000"/>
              </a:lnSpc>
            </a:pPr>
            <a:r>
              <a:rPr lang="en-US" altLang="zh-CN" sz="1600" dirty="0">
                <a:solidFill>
                  <a:srgbClr val="1A6588"/>
                </a:solidFill>
                <a:latin typeface="Times New Roman" panose="02020603050405020304" pitchFamily="18" charset="0"/>
                <a:ea typeface="微软雅黑" panose="020B0503020204020204" pitchFamily="34" charset="-122"/>
                <a:sym typeface="+mn-ea"/>
              </a:rPr>
              <a:t>[10]</a:t>
            </a:r>
            <a:r>
              <a:rPr lang="en-US" altLang="zh-CN" sz="1600" dirty="0">
                <a:solidFill>
                  <a:srgbClr val="1A6588"/>
                </a:solidFill>
                <a:latin typeface="Times New Roman" panose="02020603050405020304" pitchFamily="18" charset="0"/>
                <a:ea typeface="微软雅黑" panose="020B0503020204020204" pitchFamily="34" charset="-122"/>
                <a:sym typeface="+mn-ea"/>
              </a:rPr>
              <a:t>T. N. Kipf, and M. Welling. Semi-supervised classification with graph convolutional networks. </a:t>
            </a:r>
            <a:r>
              <a:rPr lang="en-US" altLang="zh-CN" sz="1600" b="1" dirty="0">
                <a:solidFill>
                  <a:srgbClr val="1A6588"/>
                </a:solidFill>
                <a:latin typeface="Times New Roman" panose="02020603050405020304" pitchFamily="18" charset="0"/>
                <a:ea typeface="微软雅黑" panose="020B0503020204020204" pitchFamily="34" charset="-122"/>
                <a:sym typeface="+mn-ea"/>
              </a:rPr>
              <a:t>ICLR </a:t>
            </a:r>
            <a:r>
              <a:rPr lang="en-US" altLang="zh-CN" sz="1600" dirty="0">
                <a:solidFill>
                  <a:srgbClr val="1A6588"/>
                </a:solidFill>
                <a:latin typeface="Times New Roman" panose="02020603050405020304" pitchFamily="18" charset="0"/>
                <a:ea typeface="微软雅黑" panose="020B0503020204020204" pitchFamily="34" charset="-122"/>
                <a:sym typeface="+mn-ea"/>
              </a:rPr>
              <a:t>2017</a:t>
            </a:r>
            <a:endParaRPr lang="en-US" altLang="zh-CN" sz="1600" dirty="0">
              <a:solidFill>
                <a:srgbClr val="1A6588"/>
              </a:solidFill>
              <a:latin typeface="Times New Roman" panose="02020603050405020304" pitchFamily="18" charset="0"/>
              <a:ea typeface="微软雅黑" panose="020B0503020204020204" pitchFamily="34" charset="-122"/>
            </a:endParaRPr>
          </a:p>
          <a:p>
            <a:pPr algn="just">
              <a:lnSpc>
                <a:spcPct val="120000"/>
              </a:lnSpc>
            </a:pPr>
            <a:endParaRPr lang="en-US" altLang="zh-CN" sz="1600" dirty="0">
              <a:solidFill>
                <a:srgbClr val="1A6588"/>
              </a:solidFill>
              <a:latin typeface="Times New Roman" panose="02020603050405020304" pitchFamily="18" charset="0"/>
              <a:ea typeface="微软雅黑" panose="020B0503020204020204" pitchFamily="34" charset="-122"/>
              <a:sym typeface="Times New Roman" panose="02020603050405020304" pitchFamily="18" charset="0"/>
            </a:endParaRPr>
          </a:p>
          <a:p>
            <a:pPr algn="just">
              <a:lnSpc>
                <a:spcPct val="120000"/>
              </a:lnSpc>
              <a:buClrTx/>
              <a:buSzTx/>
              <a:buNone/>
            </a:pPr>
            <a:endParaRPr lang="en-US" altLang="zh-CN" sz="1600" dirty="0">
              <a:solidFill>
                <a:srgbClr val="1A6588"/>
              </a:solidFill>
              <a:latin typeface="Times New Roman" panose="02020603050405020304" pitchFamily="18" charset="0"/>
              <a:ea typeface="微软雅黑" panose="020B0503020204020204" pitchFamily="34" charset="-122"/>
              <a:sym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圆角矩形 1"/>
          <p:cNvSpPr/>
          <p:nvPr/>
        </p:nvSpPr>
        <p:spPr>
          <a:xfrm>
            <a:off x="1248497" y="923131"/>
            <a:ext cx="9748837" cy="5003800"/>
          </a:xfrm>
          <a:prstGeom prst="roundRect">
            <a:avLst>
              <a:gd name="adj" fmla="val 3926"/>
            </a:avLst>
          </a:prstGeom>
          <a:solidFill>
            <a:srgbClr val="F2F2F2"/>
          </a:solidFill>
          <a:ln w="38100" cap="flat" cmpd="sng">
            <a:solidFill>
              <a:srgbClr val="0076A3"/>
            </a:solidFill>
            <a:prstDash val="solid"/>
            <a:round/>
            <a:headEnd type="none" w="med" len="med"/>
            <a:tailEnd type="none" w="med" len="med"/>
          </a:ln>
        </p:spPr>
        <p:txBody>
          <a:bodyPr anchor="t"/>
          <a:lstStyle/>
          <a:p>
            <a:pPr defTabSz="815975"/>
            <a:endParaRPr lang="zh-CN" altLang="en-US" dirty="0">
              <a:latin typeface="Calibri" panose="020F0502020204030204" pitchFamily="34" charset="0"/>
              <a:ea typeface="Times New Roman" panose="02020603050405020304" pitchFamily="18" charset="0"/>
            </a:endParaRPr>
          </a:p>
        </p:txBody>
      </p:sp>
      <p:sp>
        <p:nvSpPr>
          <p:cNvPr id="29698" name="Rectangle 11"/>
          <p:cNvSpPr/>
          <p:nvPr/>
        </p:nvSpPr>
        <p:spPr>
          <a:xfrm>
            <a:off x="4173222" y="2761673"/>
            <a:ext cx="5174384" cy="995680"/>
          </a:xfrm>
          <a:prstGeom prst="rect">
            <a:avLst/>
          </a:prstGeom>
          <a:noFill/>
          <a:ln w="9525">
            <a:noFill/>
          </a:ln>
        </p:spPr>
        <p:txBody>
          <a:bodyPr wrap="square" lIns="72574" tIns="36287" rIns="72574" bIns="36287" anchor="t">
            <a:spAutoFit/>
          </a:bodyPr>
          <a:lstStyle/>
          <a:p>
            <a:pPr eaLnBrk="0" hangingPunct="0">
              <a:lnSpc>
                <a:spcPct val="150000"/>
              </a:lnSpc>
            </a:pPr>
            <a:r>
              <a:rPr lang="zh-CN" altLang="en-US" sz="1500" dirty="0">
                <a:solidFill>
                  <a:srgbClr val="0D0D0D"/>
                </a:solidFill>
                <a:latin typeface="微软雅黑" panose="020B0503020204020204" pitchFamily="34" charset="-122"/>
                <a:ea typeface="微软雅黑" panose="020B0503020204020204" pitchFamily="34" charset="-122"/>
                <a:sym typeface="微软雅黑" panose="020B0503020204020204" pitchFamily="34" charset="-122"/>
              </a:rPr>
              <a:t>  </a:t>
            </a:r>
            <a:r>
              <a:rPr lang="zh-CN" altLang="en-US" sz="2800" dirty="0">
                <a:solidFill>
                  <a:srgbClr val="0D0D0D"/>
                </a:solidFill>
                <a:latin typeface="微软雅黑" panose="020B0503020204020204" pitchFamily="34" charset="-122"/>
                <a:ea typeface="微软雅黑" panose="020B0503020204020204" pitchFamily="34" charset="-122"/>
                <a:sym typeface="微软雅黑" panose="020B0503020204020204" pitchFamily="34" charset="-122"/>
              </a:rPr>
              <a:t> </a:t>
            </a:r>
            <a:r>
              <a:rPr lang="en-US" altLang="zh-CN" sz="4000" b="1" dirty="0">
                <a:solidFill>
                  <a:srgbClr val="0076A3"/>
                </a:solidFill>
                <a:latin typeface="微软雅黑" panose="020B0503020204020204" pitchFamily="34" charset="-122"/>
                <a:ea typeface="微软雅黑" panose="020B0503020204020204" pitchFamily="34" charset="-122"/>
                <a:sym typeface="微软雅黑" panose="020B0503020204020204" pitchFamily="34" charset="-122"/>
              </a:rPr>
              <a:t>Thanks</a:t>
            </a:r>
            <a:r>
              <a:rPr lang="zh-CN" altLang="en-US" sz="4000" b="1" dirty="0">
                <a:solidFill>
                  <a:srgbClr val="0076A3"/>
                </a:solidFill>
                <a:latin typeface="微软雅黑" panose="020B0503020204020204" pitchFamily="34" charset="-122"/>
                <a:ea typeface="微软雅黑" panose="020B0503020204020204" pitchFamily="34" charset="-122"/>
                <a:sym typeface="微软雅黑" panose="020B0503020204020204" pitchFamily="34" charset="-122"/>
              </a:rPr>
              <a:t>！</a:t>
            </a:r>
            <a:endParaRPr lang="en-US" altLang="zh-CN" sz="4000" b="1" dirty="0">
              <a:solidFill>
                <a:srgbClr val="0076A3"/>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29699" name="组合 3"/>
          <p:cNvGrpSpPr/>
          <p:nvPr/>
        </p:nvGrpSpPr>
        <p:grpSpPr>
          <a:xfrm>
            <a:off x="2314575" y="619125"/>
            <a:ext cx="1858963" cy="608013"/>
            <a:chOff x="2314054" y="809238"/>
            <a:chExt cx="1860285" cy="608493"/>
          </a:xfrm>
        </p:grpSpPr>
        <p:sp>
          <p:nvSpPr>
            <p:cNvPr id="29700" name="圆角矩形 4"/>
            <p:cNvSpPr/>
            <p:nvPr/>
          </p:nvSpPr>
          <p:spPr>
            <a:xfrm>
              <a:off x="2314054" y="809238"/>
              <a:ext cx="1859969" cy="608493"/>
            </a:xfrm>
            <a:prstGeom prst="roundRect">
              <a:avLst>
                <a:gd name="adj" fmla="val 50000"/>
              </a:avLst>
            </a:prstGeom>
            <a:solidFill>
              <a:srgbClr val="0076A3"/>
            </a:solidFill>
            <a:ln w="19050">
              <a:noFill/>
            </a:ln>
          </p:spPr>
          <p:txBody>
            <a:bodyPr lIns="108816" tIns="54408" rIns="108816" bIns="54408" anchor="t"/>
            <a:lstStyle/>
            <a:p>
              <a:pPr algn="ctr" defTabSz="1087755"/>
              <a:endParaRPr lang="zh-CN" altLang="en-US" sz="2800" dirty="0">
                <a:solidFill>
                  <a:schemeClr val="bg1"/>
                </a:solidFill>
                <a:latin typeface="Calibri Light" panose="020F0302020204030204" pitchFamily="34" charset="0"/>
                <a:ea typeface="微软雅黑" panose="020B0503020204020204" pitchFamily="34" charset="-122"/>
              </a:endParaRPr>
            </a:p>
          </p:txBody>
        </p:sp>
        <p:sp>
          <p:nvSpPr>
            <p:cNvPr id="6" name="矩形 5"/>
            <p:cNvSpPr/>
            <p:nvPr/>
          </p:nvSpPr>
          <p:spPr>
            <a:xfrm>
              <a:off x="2396663" y="899797"/>
              <a:ext cx="1777676" cy="4273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 typeface="Arial" panose="020B0604020202020204" pitchFamily="34" charset="0"/>
                <a:buNone/>
                <a:defRPr/>
              </a:pPr>
              <a:r>
                <a:rPr kumimoji="0" lang="en-US" altLang="zh-CN" sz="3200" b="1" i="0" u="none" strike="noStrike" kern="1200" cap="none" spc="0" normalizeH="0" baseline="0" noProof="1">
                  <a:ln>
                    <a:noFill/>
                  </a:ln>
                  <a:solidFill>
                    <a:schemeClr val="lt1"/>
                  </a:solidFill>
                  <a:effectLst/>
                  <a:uLnTx/>
                  <a:uFillTx/>
                  <a:latin typeface="微软雅黑" panose="020B0503020204020204" pitchFamily="34" charset="-122"/>
                  <a:ea typeface="微软雅黑" panose="020B0503020204020204" pitchFamily="34" charset="-122"/>
                  <a:cs typeface="+mn-cs"/>
                  <a:sym typeface="+mn-ea"/>
                </a:rPr>
                <a:t>MLDA</a:t>
              </a:r>
              <a:endParaRPr kumimoji="0" lang="en-US" altLang="zh-CN" sz="3200" b="1" i="0" u="none" strike="noStrike" kern="1200" cap="none" spc="0" normalizeH="0" baseline="0" noProof="1">
                <a:ln>
                  <a:noFill/>
                </a:ln>
                <a:solidFill>
                  <a:schemeClr val="lt1"/>
                </a:solidFill>
                <a:effectLst/>
                <a:uLnTx/>
                <a:uFillTx/>
                <a:latin typeface="微软雅黑" panose="020B0503020204020204" pitchFamily="34" charset="-122"/>
                <a:ea typeface="微软雅黑" panose="020B0503020204020204" pitchFamily="34" charset="-122"/>
                <a:cs typeface="+mn-cs"/>
                <a:sym typeface="+mn-ea"/>
              </a:endParaRPr>
            </a:p>
          </p:txBody>
        </p:sp>
      </p:grpSp>
    </p:spTree>
  </p:cSld>
  <p:clrMapOvr>
    <a:masterClrMapping/>
  </p:clrMapOvr>
  <p:transition spd="slow">
    <p:wipe dir="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1" name="矩形 3"/>
          <p:cNvSpPr/>
          <p:nvPr/>
        </p:nvSpPr>
        <p:spPr>
          <a:xfrm>
            <a:off x="2526030" y="419100"/>
            <a:ext cx="2552700" cy="582295"/>
          </a:xfrm>
          <a:prstGeom prst="rect">
            <a:avLst/>
          </a:prstGeom>
          <a:noFill/>
          <a:ln w="9525">
            <a:noFill/>
          </a:ln>
        </p:spPr>
        <p:txBody>
          <a:bodyPr wrap="none" lIns="91431" tIns="45716" rIns="91431" bIns="45716" anchor="t">
            <a:spAutoFit/>
          </a:bodyPr>
          <a:p>
            <a:r>
              <a:rPr lang="en-US" altLang="zh-CN" sz="3200" b="1" dirty="0">
                <a:solidFill>
                  <a:srgbClr val="0076A3"/>
                </a:solidFill>
                <a:latin typeface="Arial" panose="020B0604020202020204" pitchFamily="34" charset="0"/>
                <a:ea typeface="微软雅黑" panose="020B0503020204020204" pitchFamily="34" charset="-122"/>
                <a:sym typeface="Impact" panose="020B0806030902050204" pitchFamily="34" charset="0"/>
              </a:rPr>
              <a:t>Background</a:t>
            </a:r>
            <a:endParaRPr lang="en-US" altLang="zh-CN" sz="3200" b="1" baseline="30000" dirty="0">
              <a:solidFill>
                <a:srgbClr val="0076A3"/>
              </a:solidFill>
              <a:latin typeface="Arial" panose="020B0604020202020204" pitchFamily="34" charset="0"/>
              <a:ea typeface="微软雅黑" panose="020B0503020204020204" pitchFamily="34" charset="-122"/>
              <a:sym typeface="Impact" panose="020B0806030902050204" pitchFamily="34" charset="0"/>
            </a:endParaRPr>
          </a:p>
        </p:txBody>
      </p:sp>
      <p:grpSp>
        <p:nvGrpSpPr>
          <p:cNvPr id="15362" name="组合 2"/>
          <p:cNvGrpSpPr/>
          <p:nvPr/>
        </p:nvGrpSpPr>
        <p:grpSpPr>
          <a:xfrm>
            <a:off x="2262188" y="511175"/>
            <a:ext cx="263525" cy="395288"/>
            <a:chOff x="5284519" y="1508166"/>
            <a:chExt cx="213756" cy="427512"/>
          </a:xfrm>
        </p:grpSpPr>
        <p:cxnSp>
          <p:nvCxnSpPr>
            <p:cNvPr id="4" name="直接连接符 3"/>
            <p:cNvCxnSpPr/>
            <p:nvPr/>
          </p:nvCxnSpPr>
          <p:spPr>
            <a:xfrm>
              <a:off x="5284519" y="1508166"/>
              <a:ext cx="213756" cy="214615"/>
            </a:xfrm>
            <a:prstGeom prst="line">
              <a:avLst/>
            </a:prstGeom>
            <a:ln w="19050">
              <a:solidFill>
                <a:srgbClr val="0076A3"/>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flipH="1">
              <a:off x="5284519" y="1722781"/>
              <a:ext cx="213756" cy="212897"/>
            </a:xfrm>
            <a:prstGeom prst="line">
              <a:avLst/>
            </a:prstGeom>
            <a:ln w="19050">
              <a:solidFill>
                <a:srgbClr val="0076A3"/>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grpSp>
      <p:sp>
        <p:nvSpPr>
          <p:cNvPr id="91142" name="文本框 1"/>
          <p:cNvSpPr txBox="1"/>
          <p:nvPr/>
        </p:nvSpPr>
        <p:spPr>
          <a:xfrm>
            <a:off x="1708150" y="1228725"/>
            <a:ext cx="3271520" cy="953135"/>
          </a:xfrm>
          <a:prstGeom prst="rect">
            <a:avLst/>
          </a:prstGeom>
          <a:noFill/>
          <a:ln w="9525">
            <a:noFill/>
          </a:ln>
        </p:spPr>
        <p:txBody>
          <a:bodyPr wrap="none" anchor="t">
            <a:spAutoFit/>
          </a:bodyPr>
          <a:p>
            <a:pPr marL="342900" indent="-342900" algn="l">
              <a:buFont typeface="Wingdings" panose="05000000000000000000" pitchFamily="2" charset="2"/>
              <a:buChar char="p"/>
            </a:pPr>
            <a:r>
              <a:rPr lang="en-US" altLang="zh-CN" sz="2800" b="1" dirty="0">
                <a:solidFill>
                  <a:srgbClr val="0076A3"/>
                </a:solidFill>
                <a:latin typeface="Arial" panose="020B0604020202020204" pitchFamily="34" charset="0"/>
                <a:ea typeface="微软雅黑" panose="020B0503020204020204" pitchFamily="34" charset="-122"/>
                <a:sym typeface="Impact" panose="020B0806030902050204" pitchFamily="34" charset="0"/>
              </a:rPr>
              <a:t> Complex </a:t>
            </a:r>
            <a:r>
              <a:rPr lang="en-US" altLang="zh-CN" sz="2800" b="1" dirty="0">
                <a:solidFill>
                  <a:srgbClr val="0076A3"/>
                </a:solidFill>
                <a:latin typeface="Arial" panose="020B0604020202020204" pitchFamily="34" charset="0"/>
                <a:ea typeface="微软雅黑" panose="020B0503020204020204" pitchFamily="34" charset="-122"/>
                <a:sym typeface="Impact" panose="020B0806030902050204" pitchFamily="34" charset="0"/>
              </a:rPr>
              <a:t>object </a:t>
            </a:r>
            <a:endParaRPr lang="en-US" altLang="zh-CN" sz="2800" b="1" dirty="0">
              <a:solidFill>
                <a:srgbClr val="0076A3"/>
              </a:solidFill>
              <a:latin typeface="Arial" panose="020B0604020202020204" pitchFamily="34" charset="0"/>
              <a:ea typeface="微软雅黑" panose="020B0503020204020204" pitchFamily="34" charset="-122"/>
              <a:sym typeface="Impact" panose="020B0806030902050204" pitchFamily="34" charset="0"/>
            </a:endParaRPr>
          </a:p>
          <a:p>
            <a:pPr>
              <a:buFont typeface="Wingdings" panose="05000000000000000000" pitchFamily="2" charset="2"/>
            </a:pPr>
            <a:endParaRPr lang="en-US" altLang="zh-CN" sz="2800" b="1" dirty="0">
              <a:solidFill>
                <a:srgbClr val="1A6588"/>
              </a:solidFill>
              <a:latin typeface="Times New Roman" panose="02020603050405020304" pitchFamily="18" charset="0"/>
              <a:ea typeface="微软雅黑" panose="020B0503020204020204" pitchFamily="34" charset="-122"/>
              <a:sym typeface="宋体" panose="02010600030101010101" pitchFamily="2" charset="-122"/>
            </a:endParaRPr>
          </a:p>
        </p:txBody>
      </p:sp>
      <p:graphicFrame>
        <p:nvGraphicFramePr>
          <p:cNvPr id="17" name="对象 16"/>
          <p:cNvGraphicFramePr/>
          <p:nvPr/>
        </p:nvGraphicFramePr>
        <p:xfrm>
          <a:off x="1808480" y="1999615"/>
          <a:ext cx="9749790" cy="3057525"/>
        </p:xfrm>
        <a:graphic>
          <a:graphicData uri="http://schemas.openxmlformats.org/presentationml/2006/ole">
            <mc:AlternateContent xmlns:mc="http://schemas.openxmlformats.org/markup-compatibility/2006">
              <mc:Choice xmlns:v="urn:schemas-microsoft-com:vml" Requires="v">
                <p:oleObj spid="_x0000_s18" name="" r:id="rId1" imgW="6477000" imgH="1930400" progId="Visio.Drawing.11">
                  <p:embed/>
                </p:oleObj>
              </mc:Choice>
              <mc:Fallback>
                <p:oleObj name="" r:id="rId1" imgW="6477000" imgH="1930400" progId="Visio.Drawing.11">
                  <p:embed/>
                  <p:pic>
                    <p:nvPicPr>
                      <p:cNvPr id="0" name="图片 6"/>
                      <p:cNvPicPr/>
                      <p:nvPr/>
                    </p:nvPicPr>
                    <p:blipFill>
                      <a:blip r:embed="rId2"/>
                      <a:stretch>
                        <a:fillRect/>
                      </a:stretch>
                    </p:blipFill>
                    <p:spPr>
                      <a:xfrm>
                        <a:off x="1808480" y="1999615"/>
                        <a:ext cx="9749790" cy="3057525"/>
                      </a:xfrm>
                      <a:prstGeom prst="rect">
                        <a:avLst/>
                      </a:prstGeom>
                    </p:spPr>
                  </p:pic>
                </p:oleObj>
              </mc:Fallback>
            </mc:AlternateContent>
          </a:graphicData>
        </a:graphic>
      </p:graphicFrame>
      <p:sp>
        <p:nvSpPr>
          <p:cNvPr id="20" name="圆角矩形 19"/>
          <p:cNvSpPr/>
          <p:nvPr/>
        </p:nvSpPr>
        <p:spPr>
          <a:xfrm>
            <a:off x="4311015" y="2372360"/>
            <a:ext cx="5137785" cy="1085215"/>
          </a:xfrm>
          <a:prstGeom prst="roundRect">
            <a:avLst/>
          </a:prstGeom>
          <a:solidFill>
            <a:schemeClr val="bg1">
              <a:alpha val="0"/>
            </a:schemeClr>
          </a:solidFill>
          <a:ln w="28575" cmpd="sng">
            <a:solidFill>
              <a:srgbClr val="F14124"/>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2" name="圆角矩形 21"/>
          <p:cNvSpPr/>
          <p:nvPr/>
        </p:nvSpPr>
        <p:spPr>
          <a:xfrm>
            <a:off x="4217670" y="3898900"/>
            <a:ext cx="5137785" cy="1085215"/>
          </a:xfrm>
          <a:prstGeom prst="roundRect">
            <a:avLst/>
          </a:prstGeom>
          <a:solidFill>
            <a:schemeClr val="bg1">
              <a:alpha val="0"/>
            </a:schemeClr>
          </a:solidFill>
          <a:ln w="28575" cmpd="sng">
            <a:solidFill>
              <a:srgbClr val="F14124"/>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9" name="文本框 18"/>
          <p:cNvSpPr txBox="1"/>
          <p:nvPr/>
        </p:nvSpPr>
        <p:spPr>
          <a:xfrm>
            <a:off x="3307715" y="5057140"/>
            <a:ext cx="8250555" cy="521970"/>
          </a:xfrm>
          <a:prstGeom prst="rect">
            <a:avLst/>
          </a:prstGeom>
          <a:noFill/>
        </p:spPr>
        <p:txBody>
          <a:bodyPr wrap="square" rtlCol="0" anchor="t">
            <a:spAutoFit/>
          </a:bodyPr>
          <a:p>
            <a:pPr algn="ctr"/>
            <a:r>
              <a:rPr lang="en-US" altLang="zh-CN" sz="2800" b="1" dirty="0">
                <a:latin typeface="Times New Roman" panose="02020603050405020304" pitchFamily="18" charset="0"/>
                <a:ea typeface="黑体" panose="02010609060101010101" pitchFamily="49" charset="-122"/>
                <a:cs typeface="Times New Roman" panose="02020603050405020304" pitchFamily="18" charset="0"/>
                <a:sym typeface="+mn-ea"/>
              </a:rPr>
              <a:t> Multi-view Multi-instance Multi-label data</a:t>
            </a:r>
            <a:endParaRPr lang="en-US" altLang="zh-CN" sz="2800" b="1" dirty="0">
              <a:latin typeface="Times New Roman" panose="02020603050405020304" pitchFamily="18" charset="0"/>
              <a:ea typeface="黑体" panose="02010609060101010101" pitchFamily="49" charset="-122"/>
              <a:cs typeface="Times New Roman" panose="02020603050405020304" pitchFamily="18" charset="0"/>
              <a:sym typeface="+mn-ea"/>
            </a:endParaRPr>
          </a:p>
        </p:txBody>
      </p:sp>
      <p:sp>
        <p:nvSpPr>
          <p:cNvPr id="21" name="文本框 20"/>
          <p:cNvSpPr txBox="1"/>
          <p:nvPr/>
        </p:nvSpPr>
        <p:spPr>
          <a:xfrm>
            <a:off x="1619885" y="5613400"/>
            <a:ext cx="8199120" cy="1260475"/>
          </a:xfrm>
          <a:prstGeom prst="rect">
            <a:avLst/>
          </a:prstGeom>
          <a:noFill/>
        </p:spPr>
        <p:txBody>
          <a:bodyPr wrap="square" rtlCol="0" anchor="t">
            <a:spAutoFit/>
          </a:bodyPr>
          <a:p>
            <a:r>
              <a:rPr lang="en-US" altLang="zh-CN" sz="2800" b="1" dirty="0">
                <a:solidFill>
                  <a:srgbClr val="1A6588"/>
                </a:solidFill>
                <a:latin typeface="Times New Roman" panose="02020603050405020304" pitchFamily="18" charset="0"/>
                <a:ea typeface="微软雅黑" panose="020B0503020204020204" pitchFamily="34" charset="-122"/>
              </a:rPr>
              <a:t>Import concept</a:t>
            </a:r>
            <a:r>
              <a:rPr lang="zh-CN" altLang="en-US" sz="2800" dirty="0">
                <a:solidFill>
                  <a:srgbClr val="1A6588"/>
                </a:solidFill>
                <a:latin typeface="Times New Roman" panose="02020603050405020304" pitchFamily="18" charset="0"/>
                <a:ea typeface="微软雅黑" panose="020B0503020204020204" pitchFamily="34" charset="-122"/>
              </a:rPr>
              <a:t>: </a:t>
            </a:r>
            <a:endParaRPr lang="zh-CN" altLang="en-US" sz="2800" dirty="0">
              <a:solidFill>
                <a:srgbClr val="1A6588"/>
              </a:solidFill>
              <a:latin typeface="Times New Roman" panose="02020603050405020304" pitchFamily="18" charset="0"/>
              <a:ea typeface="微软雅黑" panose="020B0503020204020204" pitchFamily="34" charset="-122"/>
            </a:endParaRPr>
          </a:p>
          <a:p>
            <a:pPr marL="342900" indent="-342900">
              <a:buFont typeface="Wingdings" panose="05000000000000000000" charset="0"/>
              <a:buChar char="l"/>
            </a:pPr>
            <a:r>
              <a:rPr lang="zh-CN" altLang="en-US" sz="2400" dirty="0">
                <a:solidFill>
                  <a:srgbClr val="1A6588"/>
                </a:solidFill>
                <a:latin typeface="Times New Roman" panose="02020603050405020304" pitchFamily="18" charset="0"/>
                <a:ea typeface="微软雅黑" panose="020B0503020204020204" pitchFamily="34" charset="-122"/>
              </a:rPr>
              <a:t>  </a:t>
            </a:r>
            <a:r>
              <a:rPr lang="en-US" altLang="zh-CN" sz="2400" dirty="0">
                <a:solidFill>
                  <a:srgbClr val="FF0000"/>
                </a:solidFill>
                <a:latin typeface="Times New Roman" panose="02020603050405020304" pitchFamily="18" charset="0"/>
                <a:ea typeface="微软雅黑" panose="020B0503020204020204" pitchFamily="34" charset="-122"/>
              </a:rPr>
              <a:t>Bag  </a:t>
            </a:r>
            <a:r>
              <a:rPr lang="en-US" altLang="zh-CN" sz="2400" dirty="0">
                <a:solidFill>
                  <a:srgbClr val="1A6588"/>
                </a:solidFill>
                <a:latin typeface="Times New Roman" panose="02020603050405020304" pitchFamily="18" charset="0"/>
                <a:ea typeface="微软雅黑" panose="020B0503020204020204" pitchFamily="34" charset="-122"/>
              </a:rPr>
              <a:t>are composed of multi-instance.</a:t>
            </a:r>
            <a:endParaRPr lang="en-US" altLang="zh-CN" sz="2400" dirty="0">
              <a:solidFill>
                <a:srgbClr val="1A6588"/>
              </a:solidFill>
              <a:latin typeface="Times New Roman" panose="02020603050405020304" pitchFamily="18" charset="0"/>
              <a:ea typeface="微软雅黑" panose="020B0503020204020204" pitchFamily="34" charset="-122"/>
            </a:endParaRPr>
          </a:p>
          <a:p>
            <a:pPr marL="342900" indent="-342900">
              <a:buFont typeface="Wingdings" panose="05000000000000000000" charset="0"/>
              <a:buChar char="l"/>
            </a:pPr>
            <a:r>
              <a:rPr lang="en-US" altLang="zh-CN" sz="2400" dirty="0">
                <a:solidFill>
                  <a:srgbClr val="1A6588"/>
                </a:solidFill>
                <a:latin typeface="Times New Roman" panose="02020603050405020304" pitchFamily="18" charset="0"/>
                <a:ea typeface="微软雅黑" panose="020B0503020204020204" pitchFamily="34" charset="-122"/>
              </a:rPr>
              <a:t>  </a:t>
            </a:r>
            <a:r>
              <a:rPr lang="en-US" altLang="zh-CN" sz="2400" dirty="0">
                <a:solidFill>
                  <a:srgbClr val="FF0000"/>
                </a:solidFill>
                <a:latin typeface="Times New Roman" panose="02020603050405020304" pitchFamily="18" charset="0"/>
                <a:ea typeface="微软雅黑" panose="020B0503020204020204" pitchFamily="34" charset="-122"/>
              </a:rPr>
              <a:t>Instance </a:t>
            </a:r>
            <a:r>
              <a:rPr lang="en-US" altLang="zh-CN" sz="2400" dirty="0">
                <a:solidFill>
                  <a:srgbClr val="1A6588"/>
                </a:solidFill>
                <a:latin typeface="Times New Roman" panose="02020603050405020304" pitchFamily="18" charset="0"/>
                <a:ea typeface="微软雅黑" panose="020B0503020204020204" pitchFamily="34" charset="-122"/>
              </a:rPr>
              <a:t>represents</a:t>
            </a:r>
            <a:r>
              <a:rPr lang="en-US" altLang="zh-CN" sz="2400" dirty="0">
                <a:solidFill>
                  <a:srgbClr val="1A6588"/>
                </a:solidFill>
                <a:latin typeface="Times New Roman" panose="02020603050405020304" pitchFamily="18" charset="0"/>
                <a:ea typeface="微软雅黑" panose="020B0503020204020204" pitchFamily="34" charset="-122"/>
              </a:rPr>
              <a:t>  heterogeneous   feature vector .</a:t>
            </a:r>
            <a:endParaRPr lang="en-US" altLang="zh-CN" sz="2400" dirty="0">
              <a:solidFill>
                <a:srgbClr val="1A6588"/>
              </a:solidFill>
              <a:latin typeface="Times New Roman" panose="02020603050405020304" pitchFamily="18" charset="0"/>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down)">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wipe(down)">
                                      <p:cBhvr>
                                        <p:cTn id="1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ldLvl="0" animBg="1"/>
      <p:bldP spid="20" grpId="1" animBg="1"/>
      <p:bldP spid="22" grpId="0" bldLvl="0" animBg="1"/>
      <p:bldP spid="22" grpId="1"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矩形 3"/>
          <p:cNvSpPr/>
          <p:nvPr/>
        </p:nvSpPr>
        <p:spPr>
          <a:xfrm>
            <a:off x="2526030" y="419100"/>
            <a:ext cx="1317625" cy="582295"/>
          </a:xfrm>
          <a:prstGeom prst="rect">
            <a:avLst/>
          </a:prstGeom>
          <a:noFill/>
          <a:ln w="9525">
            <a:noFill/>
          </a:ln>
        </p:spPr>
        <p:txBody>
          <a:bodyPr wrap="none" lIns="91431" tIns="45716" rIns="91431" bIns="45716" anchor="t">
            <a:spAutoFit/>
          </a:bodyPr>
          <a:p>
            <a:r>
              <a:rPr lang="en-US" altLang="zh-CN" sz="3200" b="1" dirty="0">
                <a:solidFill>
                  <a:srgbClr val="0076A3"/>
                </a:solidFill>
                <a:latin typeface="Arial" panose="020B0604020202020204" pitchFamily="34" charset="0"/>
                <a:ea typeface="微软雅黑" panose="020B0503020204020204" pitchFamily="34" charset="-122"/>
                <a:sym typeface="Impact" panose="020B0806030902050204" pitchFamily="34" charset="0"/>
              </a:rPr>
              <a:t>M3L</a:t>
            </a:r>
            <a:r>
              <a:rPr lang="en-US" altLang="zh-CN" sz="3200" b="1" baseline="30000" dirty="0">
                <a:solidFill>
                  <a:srgbClr val="0076A3"/>
                </a:solidFill>
                <a:latin typeface="Arial" panose="020B0604020202020204" pitchFamily="34" charset="0"/>
                <a:ea typeface="微软雅黑" panose="020B0503020204020204" pitchFamily="34" charset="-122"/>
                <a:sym typeface="Impact" panose="020B0806030902050204" pitchFamily="34" charset="0"/>
              </a:rPr>
              <a:t>[1]</a:t>
            </a:r>
            <a:endParaRPr lang="en-US" altLang="zh-CN" sz="3200" b="1" baseline="30000" dirty="0">
              <a:solidFill>
                <a:srgbClr val="0076A3"/>
              </a:solidFill>
              <a:latin typeface="Arial" panose="020B0604020202020204" pitchFamily="34" charset="0"/>
              <a:ea typeface="微软雅黑" panose="020B0503020204020204" pitchFamily="34" charset="-122"/>
              <a:sym typeface="Impact" panose="020B0806030902050204" pitchFamily="34" charset="0"/>
            </a:endParaRPr>
          </a:p>
        </p:txBody>
      </p:sp>
      <p:grpSp>
        <p:nvGrpSpPr>
          <p:cNvPr id="3" name="组合 2"/>
          <p:cNvGrpSpPr/>
          <p:nvPr/>
        </p:nvGrpSpPr>
        <p:grpSpPr>
          <a:xfrm>
            <a:off x="2262188" y="511175"/>
            <a:ext cx="263525" cy="395288"/>
            <a:chOff x="5284519" y="1508166"/>
            <a:chExt cx="213756" cy="427512"/>
          </a:xfrm>
        </p:grpSpPr>
        <p:cxnSp>
          <p:nvCxnSpPr>
            <p:cNvPr id="5" name="直接连接符 4"/>
            <p:cNvCxnSpPr/>
            <p:nvPr/>
          </p:nvCxnSpPr>
          <p:spPr>
            <a:xfrm>
              <a:off x="5284519" y="1508166"/>
              <a:ext cx="213756" cy="214615"/>
            </a:xfrm>
            <a:prstGeom prst="line">
              <a:avLst/>
            </a:prstGeom>
            <a:ln w="19050">
              <a:solidFill>
                <a:srgbClr val="0076A3"/>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flipH="1">
              <a:off x="5284519" y="1722781"/>
              <a:ext cx="213756" cy="212897"/>
            </a:xfrm>
            <a:prstGeom prst="line">
              <a:avLst/>
            </a:prstGeom>
            <a:ln w="19050">
              <a:solidFill>
                <a:srgbClr val="0076A3"/>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grpSp>
      <p:sp>
        <p:nvSpPr>
          <p:cNvPr id="7" name="文本框 1"/>
          <p:cNvSpPr txBox="1"/>
          <p:nvPr/>
        </p:nvSpPr>
        <p:spPr>
          <a:xfrm>
            <a:off x="1708150" y="1228725"/>
            <a:ext cx="9135745" cy="953135"/>
          </a:xfrm>
          <a:prstGeom prst="rect">
            <a:avLst/>
          </a:prstGeom>
          <a:noFill/>
          <a:ln w="9525">
            <a:noFill/>
          </a:ln>
        </p:spPr>
        <p:txBody>
          <a:bodyPr wrap="none" anchor="t">
            <a:spAutoFit/>
          </a:bodyPr>
          <a:p>
            <a:pPr marL="342900" indent="-342900" algn="l">
              <a:buFont typeface="Wingdings" panose="05000000000000000000" pitchFamily="2" charset="2"/>
              <a:buChar char="p"/>
            </a:pPr>
            <a:r>
              <a:rPr lang="en-US" altLang="zh-CN" sz="2800" b="1" dirty="0">
                <a:solidFill>
                  <a:srgbClr val="0076A3"/>
                </a:solidFill>
                <a:latin typeface="Arial" panose="020B0604020202020204" pitchFamily="34" charset="0"/>
                <a:ea typeface="微软雅黑" panose="020B0503020204020204" pitchFamily="34" charset="-122"/>
                <a:sym typeface="Impact" panose="020B0806030902050204" pitchFamily="34" charset="0"/>
              </a:rPr>
              <a:t>Multi-view Multi-instance Multi-label Learning(M3L) </a:t>
            </a:r>
            <a:endParaRPr lang="en-US" altLang="zh-CN" sz="2800" b="1" dirty="0">
              <a:solidFill>
                <a:srgbClr val="0076A3"/>
              </a:solidFill>
              <a:latin typeface="Arial" panose="020B0604020202020204" pitchFamily="34" charset="0"/>
              <a:ea typeface="微软雅黑" panose="020B0503020204020204" pitchFamily="34" charset="-122"/>
              <a:sym typeface="Impact" panose="020B0806030902050204" pitchFamily="34" charset="0"/>
            </a:endParaRPr>
          </a:p>
          <a:p>
            <a:pPr>
              <a:buFont typeface="Wingdings" panose="05000000000000000000" pitchFamily="2" charset="2"/>
            </a:pPr>
            <a:endParaRPr lang="en-US" altLang="zh-CN" sz="2800" b="1" dirty="0">
              <a:solidFill>
                <a:srgbClr val="1A6588"/>
              </a:solidFill>
              <a:latin typeface="Times New Roman" panose="02020603050405020304" pitchFamily="18" charset="0"/>
              <a:ea typeface="微软雅黑" panose="020B0503020204020204" pitchFamily="34" charset="-122"/>
              <a:sym typeface="宋体" panose="02010600030101010101" pitchFamily="2" charset="-122"/>
            </a:endParaRPr>
          </a:p>
        </p:txBody>
      </p:sp>
      <p:sp>
        <p:nvSpPr>
          <p:cNvPr id="8" name="文本框 7"/>
          <p:cNvSpPr txBox="1"/>
          <p:nvPr/>
        </p:nvSpPr>
        <p:spPr>
          <a:xfrm>
            <a:off x="1708150" y="6336030"/>
            <a:ext cx="9831070" cy="521970"/>
          </a:xfrm>
          <a:prstGeom prst="rect">
            <a:avLst/>
          </a:prstGeom>
          <a:noFill/>
        </p:spPr>
        <p:txBody>
          <a:bodyPr wrap="square" rtlCol="0" anchor="t">
            <a:spAutoFit/>
          </a:bodyPr>
          <a:p>
            <a:r>
              <a:rPr lang="en-US" altLang="zh-CN" sz="1400" dirty="0">
                <a:solidFill>
                  <a:srgbClr val="1A6588"/>
                </a:solidFill>
                <a:latin typeface="Times New Roman" panose="02020603050405020304" pitchFamily="18" charset="0"/>
                <a:ea typeface="微软雅黑" panose="020B0503020204020204" pitchFamily="34" charset="-122"/>
                <a:sym typeface="+mn-ea"/>
              </a:rPr>
              <a:t>[1]</a:t>
            </a:r>
            <a:r>
              <a:rPr lang="en-US" altLang="zh-CN" sz="1400" dirty="0">
                <a:solidFill>
                  <a:srgbClr val="1A6588"/>
                </a:solidFill>
                <a:latin typeface="Times New Roman" panose="02020603050405020304" pitchFamily="18" charset="0"/>
                <a:ea typeface="微软雅黑" panose="020B0503020204020204" pitchFamily="34" charset="-122"/>
              </a:rPr>
              <a:t>Y. Xing, G. Yu, C. Domeniconi, J. Wang, Z. Zhang, and M. Guo, “Multi-view  multi-instance  multi-label  learning  based  on  collaborative  matrixfactorization,”  in AAAI  ,  2019,  pp.5508–5515.</a:t>
            </a:r>
            <a:endParaRPr lang="en-US" altLang="zh-CN" sz="1400" dirty="0">
              <a:solidFill>
                <a:srgbClr val="1A6588"/>
              </a:solidFill>
              <a:latin typeface="Times New Roman" panose="02020603050405020304" pitchFamily="18" charset="0"/>
              <a:ea typeface="微软雅黑" panose="020B0503020204020204" pitchFamily="34" charset="-122"/>
            </a:endParaRPr>
          </a:p>
        </p:txBody>
      </p:sp>
      <p:sp>
        <p:nvSpPr>
          <p:cNvPr id="10" name="文本框 9"/>
          <p:cNvSpPr txBox="1"/>
          <p:nvPr/>
        </p:nvSpPr>
        <p:spPr>
          <a:xfrm>
            <a:off x="1901825" y="4945380"/>
            <a:ext cx="8942070" cy="1260475"/>
          </a:xfrm>
          <a:prstGeom prst="rect">
            <a:avLst/>
          </a:prstGeom>
          <a:noFill/>
        </p:spPr>
        <p:txBody>
          <a:bodyPr wrap="square" rtlCol="0" anchor="t">
            <a:spAutoFit/>
          </a:bodyPr>
          <a:p>
            <a:r>
              <a:rPr lang="zh-CN" altLang="en-US" sz="2800" b="1" dirty="0">
                <a:solidFill>
                  <a:srgbClr val="1A6588"/>
                </a:solidFill>
                <a:latin typeface="Times New Roman" panose="02020603050405020304" pitchFamily="18" charset="0"/>
                <a:ea typeface="微软雅黑" panose="020B0503020204020204" pitchFamily="34" charset="-122"/>
              </a:rPr>
              <a:t>Purpose</a:t>
            </a:r>
            <a:r>
              <a:rPr lang="zh-CN" altLang="en-US" sz="2800" dirty="0">
                <a:solidFill>
                  <a:srgbClr val="1A6588"/>
                </a:solidFill>
                <a:latin typeface="Times New Roman" panose="02020603050405020304" pitchFamily="18" charset="0"/>
                <a:ea typeface="微软雅黑" panose="020B0503020204020204" pitchFamily="34" charset="-122"/>
              </a:rPr>
              <a:t>: </a:t>
            </a:r>
            <a:endParaRPr lang="zh-CN" altLang="en-US" sz="2800" dirty="0">
              <a:solidFill>
                <a:srgbClr val="1A6588"/>
              </a:solidFill>
              <a:latin typeface="Times New Roman" panose="02020603050405020304" pitchFamily="18" charset="0"/>
              <a:ea typeface="微软雅黑" panose="020B0503020204020204" pitchFamily="34" charset="-122"/>
            </a:endParaRPr>
          </a:p>
          <a:p>
            <a:r>
              <a:rPr lang="zh-CN" altLang="en-US" sz="2400" dirty="0">
                <a:solidFill>
                  <a:srgbClr val="1A6588"/>
                </a:solidFill>
                <a:latin typeface="Times New Roman" panose="02020603050405020304" pitchFamily="18" charset="0"/>
                <a:ea typeface="微软雅黑" panose="020B0503020204020204" pitchFamily="34" charset="-122"/>
              </a:rPr>
              <a:t>     To obtain the </a:t>
            </a:r>
            <a:r>
              <a:rPr lang="zh-CN" altLang="en-US" sz="2400" b="1" dirty="0">
                <a:solidFill>
                  <a:srgbClr val="FF0000"/>
                </a:solidFill>
                <a:latin typeface="Times New Roman" panose="02020603050405020304" pitchFamily="18" charset="0"/>
                <a:ea typeface="微软雅黑" panose="020B0503020204020204" pitchFamily="34" charset="-122"/>
              </a:rPr>
              <a:t>label information</a:t>
            </a:r>
            <a:r>
              <a:rPr lang="zh-CN" altLang="en-US" sz="2400" dirty="0">
                <a:solidFill>
                  <a:srgbClr val="1A6588"/>
                </a:solidFill>
                <a:latin typeface="Times New Roman" panose="02020603050405020304" pitchFamily="18" charset="0"/>
                <a:ea typeface="微软雅黑" panose="020B0503020204020204" pitchFamily="34" charset="-122"/>
              </a:rPr>
              <a:t> of a sample by learning the </a:t>
            </a:r>
            <a:r>
              <a:rPr lang="en-US" altLang="zh-CN" sz="2400" b="1" dirty="0">
                <a:solidFill>
                  <a:srgbClr val="FF0000"/>
                </a:solidFill>
                <a:latin typeface="Times New Roman" panose="02020603050405020304" pitchFamily="18" charset="0"/>
                <a:ea typeface="微软雅黑" panose="020B0503020204020204" pitchFamily="34" charset="-122"/>
              </a:rPr>
              <a:t>feature </a:t>
            </a:r>
            <a:r>
              <a:rPr lang="zh-CN" altLang="en-US" sz="2400" b="1" dirty="0">
                <a:solidFill>
                  <a:srgbClr val="FF0000"/>
                </a:solidFill>
                <a:latin typeface="Times New Roman" panose="02020603050405020304" pitchFamily="18" charset="0"/>
                <a:ea typeface="微软雅黑" panose="020B0503020204020204" pitchFamily="34" charset="-122"/>
              </a:rPr>
              <a:t>of the </a:t>
            </a:r>
            <a:r>
              <a:rPr lang="en-US" altLang="zh-CN" sz="2400" b="1" dirty="0">
                <a:solidFill>
                  <a:srgbClr val="FF0000"/>
                </a:solidFill>
                <a:latin typeface="Times New Roman" panose="02020603050405020304" pitchFamily="18" charset="0"/>
                <a:ea typeface="微软雅黑" panose="020B0503020204020204" pitchFamily="34" charset="-122"/>
              </a:rPr>
              <a:t>instance </a:t>
            </a:r>
            <a:r>
              <a:rPr lang="zh-CN" altLang="en-US" sz="2400" dirty="0">
                <a:solidFill>
                  <a:srgbClr val="1A6588"/>
                </a:solidFill>
                <a:latin typeface="Times New Roman" panose="02020603050405020304" pitchFamily="18" charset="0"/>
                <a:ea typeface="微软雅黑" panose="020B0503020204020204" pitchFamily="34" charset="-122"/>
              </a:rPr>
              <a:t>contained in </a:t>
            </a:r>
            <a:r>
              <a:rPr lang="zh-CN" altLang="en-US" sz="2400" b="1" dirty="0">
                <a:solidFill>
                  <a:srgbClr val="FF0000"/>
                </a:solidFill>
                <a:latin typeface="Times New Roman" panose="02020603050405020304" pitchFamily="18" charset="0"/>
                <a:ea typeface="微软雅黑" panose="020B0503020204020204" pitchFamily="34" charset="-122"/>
              </a:rPr>
              <a:t>multiple views</a:t>
            </a:r>
            <a:r>
              <a:rPr lang="zh-CN" altLang="en-US" sz="2400" dirty="0">
                <a:solidFill>
                  <a:srgbClr val="FF0000"/>
                </a:solidFill>
                <a:latin typeface="Times New Roman" panose="02020603050405020304" pitchFamily="18" charset="0"/>
                <a:ea typeface="微软雅黑" panose="020B0503020204020204" pitchFamily="34" charset="-122"/>
              </a:rPr>
              <a:t>.</a:t>
            </a:r>
            <a:endParaRPr lang="zh-CN" altLang="en-US" sz="2400" dirty="0">
              <a:solidFill>
                <a:srgbClr val="FF0000"/>
              </a:solidFill>
              <a:latin typeface="Times New Roman" panose="02020603050405020304" pitchFamily="18" charset="0"/>
              <a:ea typeface="微软雅黑" panose="020B0503020204020204" pitchFamily="34" charset="-122"/>
            </a:endParaRPr>
          </a:p>
        </p:txBody>
      </p:sp>
      <p:graphicFrame>
        <p:nvGraphicFramePr>
          <p:cNvPr id="14" name="对象 13"/>
          <p:cNvGraphicFramePr/>
          <p:nvPr/>
        </p:nvGraphicFramePr>
        <p:xfrm>
          <a:off x="1986915" y="1818640"/>
          <a:ext cx="9749790" cy="3057525"/>
        </p:xfrm>
        <a:graphic>
          <a:graphicData uri="http://schemas.openxmlformats.org/presentationml/2006/ole">
            <mc:AlternateContent xmlns:mc="http://schemas.openxmlformats.org/markup-compatibility/2006">
              <mc:Choice xmlns:v="urn:schemas-microsoft-com:vml" Requires="v">
                <p:oleObj spid="_x0000_s15" name="" r:id="rId1" imgW="6477000" imgH="1930400" progId="Visio.Drawing.11">
                  <p:embed/>
                </p:oleObj>
              </mc:Choice>
              <mc:Fallback>
                <p:oleObj name="" r:id="rId1" imgW="6477000" imgH="1930400" progId="Visio.Drawing.11">
                  <p:embed/>
                  <p:pic>
                    <p:nvPicPr>
                      <p:cNvPr id="0" name="图片 6"/>
                      <p:cNvPicPr/>
                      <p:nvPr/>
                    </p:nvPicPr>
                    <p:blipFill>
                      <a:blip r:embed="rId2"/>
                      <a:stretch>
                        <a:fillRect/>
                      </a:stretch>
                    </p:blipFill>
                    <p:spPr>
                      <a:xfrm>
                        <a:off x="1986915" y="1818640"/>
                        <a:ext cx="9749790" cy="3057525"/>
                      </a:xfrm>
                      <a:prstGeom prst="rect">
                        <a:avLst/>
                      </a:prstGeom>
                    </p:spPr>
                  </p:pic>
                </p:oleObj>
              </mc:Fallback>
            </mc:AlternateContent>
          </a:graphicData>
        </a:graphic>
      </p:graphicFrame>
      <p:sp>
        <p:nvSpPr>
          <p:cNvPr id="11" name="文本框 10"/>
          <p:cNvSpPr txBox="1"/>
          <p:nvPr/>
        </p:nvSpPr>
        <p:spPr>
          <a:xfrm>
            <a:off x="2604770" y="4240530"/>
            <a:ext cx="9587230" cy="829945"/>
          </a:xfrm>
          <a:prstGeom prst="rect">
            <a:avLst/>
          </a:prstGeom>
          <a:solidFill>
            <a:srgbClr val="EBEEBF"/>
          </a:solidFill>
          <a:ln w="9525" cap="flat" cmpd="sng">
            <a:solidFill>
              <a:srgbClr val="19194D">
                <a:alpha val="0"/>
              </a:srgbClr>
            </a:solidFill>
            <a:prstDash val="solid"/>
            <a:round/>
            <a:headEnd type="none" w="med" len="med"/>
            <a:tailEnd type="none" w="med" len="med"/>
          </a:ln>
        </p:spPr>
        <p:txBody>
          <a:bodyPr wrap="square" anchor="t">
            <a:spAutoFit/>
          </a:bodyPr>
          <a:p>
            <a:pPr algn="just" eaLnBrk="0" hangingPunct="0">
              <a:lnSpc>
                <a:spcPct val="100000"/>
              </a:lnSpc>
            </a:pPr>
            <a:r>
              <a:rPr lang="en-US" altLang="zh-CN" sz="2400" dirty="0">
                <a:solidFill>
                  <a:srgbClr val="1A6588"/>
                </a:solidFill>
                <a:latin typeface="Times New Roman" panose="02020603050405020304" pitchFamily="18" charset="0"/>
                <a:ea typeface="微软雅黑" panose="020B0503020204020204" pitchFamily="34" charset="-122"/>
                <a:sym typeface="+mn-ea"/>
              </a:rPr>
              <a:t>However, M3L still focuses on </a:t>
            </a:r>
            <a:r>
              <a:rPr lang="en-US" altLang="zh-CN" sz="2400" dirty="0">
                <a:solidFill>
                  <a:srgbClr val="FF0000"/>
                </a:solidFill>
                <a:latin typeface="Times New Roman" panose="02020603050405020304" pitchFamily="18" charset="0"/>
                <a:ea typeface="微软雅黑" panose="020B0503020204020204" pitchFamily="34" charset="-122"/>
                <a:sym typeface="+mn-ea"/>
              </a:rPr>
              <a:t>single-type</a:t>
            </a:r>
            <a:r>
              <a:rPr lang="en-US" altLang="zh-CN" sz="2400" dirty="0">
                <a:solidFill>
                  <a:srgbClr val="1A6588"/>
                </a:solidFill>
                <a:latin typeface="Times New Roman" panose="02020603050405020304" pitchFamily="18" charset="0"/>
                <a:ea typeface="微软雅黑" panose="020B0503020204020204" pitchFamily="34" charset="-122"/>
                <a:sym typeface="+mn-ea"/>
              </a:rPr>
              <a:t> objects, and lacks the ability to jointly model multi-types of objects</a:t>
            </a:r>
            <a:r>
              <a:rPr lang="en-US" altLang="zh-CN" sz="2400" dirty="0">
                <a:solidFill>
                  <a:srgbClr val="1A6588"/>
                </a:solidFill>
                <a:latin typeface="Times New Roman" panose="02020603050405020304" pitchFamily="18" charset="0"/>
                <a:ea typeface="微软雅黑" panose="020B0503020204020204" pitchFamily="34" charset="-122"/>
                <a:sym typeface="+mn-ea"/>
              </a:rPr>
              <a:t>s.</a:t>
            </a:r>
            <a:endParaRPr lang="en-US" altLang="zh-CN" sz="2400" dirty="0">
              <a:solidFill>
                <a:srgbClr val="1A6588"/>
              </a:solidFill>
              <a:latin typeface="Times New Roman" panose="02020603050405020304" pitchFamily="18" charset="0"/>
              <a:ea typeface="微软雅黑" panose="020B0503020204020204" pitchFamily="34" charset="-122"/>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1000"/>
                                        <p:tgtEl>
                                          <p:spTgt spid="11"/>
                                        </p:tgtEl>
                                      </p:cBhvr>
                                    </p:animEffect>
                                    <p:anim calcmode="lin" valueType="num">
                                      <p:cBhvr>
                                        <p:cTn id="12" dur="1000" fill="hold"/>
                                        <p:tgtEl>
                                          <p:spTgt spid="11"/>
                                        </p:tgtEl>
                                        <p:attrNameLst>
                                          <p:attrName>ppt_x</p:attrName>
                                        </p:attrNameLst>
                                      </p:cBhvr>
                                      <p:tavLst>
                                        <p:tav tm="0">
                                          <p:val>
                                            <p:strVal val="#ppt_x"/>
                                          </p:val>
                                        </p:tav>
                                        <p:tav tm="100000">
                                          <p:val>
                                            <p:strVal val="#ppt_x"/>
                                          </p:val>
                                        </p:tav>
                                      </p:tavLst>
                                    </p:anim>
                                    <p:anim calcmode="lin" valueType="num">
                                      <p:cBhvr>
                                        <p:cTn id="13"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P spid="11" grpId="0" bldLvl="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15363" name="组合 2"/>
          <p:cNvGrpSpPr/>
          <p:nvPr/>
        </p:nvGrpSpPr>
        <p:grpSpPr>
          <a:xfrm>
            <a:off x="2262188" y="511175"/>
            <a:ext cx="263525" cy="395288"/>
            <a:chOff x="5284519" y="1508166"/>
            <a:chExt cx="213756" cy="427512"/>
          </a:xfrm>
        </p:grpSpPr>
        <p:cxnSp>
          <p:nvCxnSpPr>
            <p:cNvPr id="10" name="直接连接符 9"/>
            <p:cNvCxnSpPr/>
            <p:nvPr/>
          </p:nvCxnSpPr>
          <p:spPr>
            <a:xfrm>
              <a:off x="5284519" y="1508166"/>
              <a:ext cx="213756" cy="214615"/>
            </a:xfrm>
            <a:prstGeom prst="line">
              <a:avLst/>
            </a:prstGeom>
            <a:ln w="19050">
              <a:solidFill>
                <a:srgbClr val="0076A3"/>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flipH="1">
              <a:off x="5284519" y="1722781"/>
              <a:ext cx="213756" cy="212897"/>
            </a:xfrm>
            <a:prstGeom prst="line">
              <a:avLst/>
            </a:prstGeom>
            <a:ln w="19050">
              <a:solidFill>
                <a:srgbClr val="0076A3"/>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grpSp>
      <p:sp>
        <p:nvSpPr>
          <p:cNvPr id="2" name="矩形 3"/>
          <p:cNvSpPr/>
          <p:nvPr/>
        </p:nvSpPr>
        <p:spPr>
          <a:xfrm>
            <a:off x="2876550" y="419100"/>
            <a:ext cx="4110990" cy="582295"/>
          </a:xfrm>
          <a:prstGeom prst="rect">
            <a:avLst/>
          </a:prstGeom>
          <a:noFill/>
          <a:ln w="9525">
            <a:noFill/>
          </a:ln>
        </p:spPr>
        <p:txBody>
          <a:bodyPr wrap="none" lIns="91431" tIns="45716" rIns="91431" bIns="45716">
            <a:spAutoFit/>
          </a:bodyPr>
          <a:p>
            <a:pPr eaLnBrk="1" hangingPunct="1">
              <a:buFont typeface="Arial" panose="020B0604020202020204" pitchFamily="34" charset="0"/>
              <a:buNone/>
            </a:pPr>
            <a:r>
              <a:rPr lang="en-US" altLang="zh-CN" sz="3200" b="1" dirty="0">
                <a:solidFill>
                  <a:srgbClr val="0076A3"/>
                </a:solidFill>
                <a:latin typeface="Arial" panose="020B0604020202020204" pitchFamily="34" charset="0"/>
                <a:ea typeface="微软雅黑" panose="020B0503020204020204" pitchFamily="34" charset="-122"/>
                <a:sym typeface="Impact" panose="020B0806030902050204" pitchFamily="34" charset="0"/>
              </a:rPr>
              <a:t>Network Embedding</a:t>
            </a:r>
            <a:endParaRPr lang="en-US" altLang="zh-CN" sz="3200" b="1" dirty="0">
              <a:solidFill>
                <a:srgbClr val="0076A3"/>
              </a:solidFill>
              <a:latin typeface="Arial" panose="020B0604020202020204" pitchFamily="34" charset="0"/>
              <a:ea typeface="微软雅黑" panose="020B0503020204020204" pitchFamily="34" charset="-122"/>
              <a:sym typeface="Impact" panose="020B0806030902050204" pitchFamily="34" charset="0"/>
            </a:endParaRPr>
          </a:p>
        </p:txBody>
      </p:sp>
      <p:sp>
        <p:nvSpPr>
          <p:cNvPr id="30768" name="文本框 88"/>
          <p:cNvSpPr txBox="1"/>
          <p:nvPr/>
        </p:nvSpPr>
        <p:spPr>
          <a:xfrm>
            <a:off x="2146300" y="1645285"/>
            <a:ext cx="10045700" cy="521970"/>
          </a:xfrm>
          <a:prstGeom prst="rect">
            <a:avLst/>
          </a:prstGeom>
          <a:noFill/>
          <a:ln w="9525">
            <a:noFill/>
          </a:ln>
        </p:spPr>
        <p:txBody>
          <a:bodyPr wrap="square" anchor="t">
            <a:spAutoFit/>
          </a:bodyPr>
          <a:p>
            <a:r>
              <a:rPr lang="en-US" altLang="zh-CN" sz="2800" dirty="0">
                <a:solidFill>
                  <a:srgbClr val="1A6588"/>
                </a:solidFill>
                <a:latin typeface="Times New Roman" panose="02020603050405020304" pitchFamily="18" charset="0"/>
                <a:ea typeface="微软雅黑" panose="020B0503020204020204" pitchFamily="34" charset="-122"/>
              </a:rPr>
              <a:t>Embed each node of a network into a </a:t>
            </a:r>
            <a:r>
              <a:rPr lang="en-US" altLang="zh-CN" sz="2800" dirty="0">
                <a:solidFill>
                  <a:srgbClr val="FF0000"/>
                </a:solidFill>
                <a:latin typeface="Times New Roman" panose="02020603050405020304" pitchFamily="18" charset="0"/>
                <a:ea typeface="微软雅黑" panose="020B0503020204020204" pitchFamily="34" charset="-122"/>
              </a:rPr>
              <a:t>low-dimensional </a:t>
            </a:r>
            <a:r>
              <a:rPr lang="en-US" altLang="zh-CN" sz="2800" dirty="0">
                <a:solidFill>
                  <a:srgbClr val="1A6588"/>
                </a:solidFill>
                <a:latin typeface="Times New Roman" panose="02020603050405020304" pitchFamily="18" charset="0"/>
                <a:ea typeface="微软雅黑" panose="020B0503020204020204" pitchFamily="34" charset="-122"/>
              </a:rPr>
              <a:t>vector space</a:t>
            </a:r>
            <a:endParaRPr lang="en-US" altLang="zh-CN" sz="2800" dirty="0">
              <a:solidFill>
                <a:srgbClr val="1A6588"/>
              </a:solidFill>
              <a:latin typeface="Times New Roman" panose="02020603050405020304" pitchFamily="18" charset="0"/>
              <a:ea typeface="微软雅黑" panose="020B0503020204020204" pitchFamily="34" charset="-122"/>
            </a:endParaRPr>
          </a:p>
        </p:txBody>
      </p:sp>
      <p:pic>
        <p:nvPicPr>
          <p:cNvPr id="3" name="图片 2"/>
          <p:cNvPicPr>
            <a:picLocks noChangeAspect="1"/>
          </p:cNvPicPr>
          <p:nvPr>
            <p:custDataLst>
              <p:tags r:id="rId1"/>
            </p:custDataLst>
          </p:nvPr>
        </p:nvPicPr>
        <p:blipFill>
          <a:blip r:embed="rId2"/>
          <a:stretch>
            <a:fillRect/>
          </a:stretch>
        </p:blipFill>
        <p:spPr>
          <a:xfrm>
            <a:off x="2439670" y="2045970"/>
            <a:ext cx="2152650" cy="2533650"/>
          </a:xfrm>
          <a:prstGeom prst="rect">
            <a:avLst/>
          </a:prstGeom>
        </p:spPr>
      </p:pic>
      <p:pic>
        <p:nvPicPr>
          <p:cNvPr id="5" name="图片 4"/>
          <p:cNvPicPr>
            <a:picLocks noChangeAspect="1"/>
          </p:cNvPicPr>
          <p:nvPr/>
        </p:nvPicPr>
        <p:blipFill>
          <a:blip r:embed="rId3"/>
          <a:stretch>
            <a:fillRect/>
          </a:stretch>
        </p:blipFill>
        <p:spPr>
          <a:xfrm>
            <a:off x="7130415" y="2226945"/>
            <a:ext cx="2895600" cy="2143125"/>
          </a:xfrm>
          <a:prstGeom prst="rect">
            <a:avLst/>
          </a:prstGeom>
        </p:spPr>
      </p:pic>
      <p:sp>
        <p:nvSpPr>
          <p:cNvPr id="6" name="文本框 5"/>
          <p:cNvSpPr txBox="1"/>
          <p:nvPr/>
        </p:nvSpPr>
        <p:spPr>
          <a:xfrm>
            <a:off x="2876550" y="4739640"/>
            <a:ext cx="2540000" cy="460375"/>
          </a:xfrm>
          <a:prstGeom prst="rect">
            <a:avLst/>
          </a:prstGeom>
          <a:noFill/>
        </p:spPr>
        <p:txBody>
          <a:bodyPr wrap="square" rtlCol="0" anchor="t">
            <a:spAutoFit/>
          </a:bodyPr>
          <a:p>
            <a:r>
              <a:rPr lang="en-US" altLang="zh-CN" sz="2400" dirty="0">
                <a:solidFill>
                  <a:srgbClr val="1A6588"/>
                </a:solidFill>
                <a:latin typeface="Times New Roman" panose="02020603050405020304" pitchFamily="18" charset="0"/>
                <a:ea typeface="微软雅黑" panose="020B0503020204020204" pitchFamily="34" charset="-122"/>
              </a:rPr>
              <a:t>G = ( V, E )</a:t>
            </a:r>
            <a:endParaRPr lang="en-US" altLang="zh-CN" sz="2400" dirty="0">
              <a:solidFill>
                <a:srgbClr val="1A6588"/>
              </a:solidFill>
              <a:latin typeface="Times New Roman" panose="02020603050405020304" pitchFamily="18" charset="0"/>
              <a:ea typeface="微软雅黑" panose="020B0503020204020204" pitchFamily="34" charset="-122"/>
            </a:endParaRPr>
          </a:p>
        </p:txBody>
      </p:sp>
      <p:sp>
        <p:nvSpPr>
          <p:cNvPr id="7" name="文本框 6"/>
          <p:cNvSpPr txBox="1"/>
          <p:nvPr/>
        </p:nvSpPr>
        <p:spPr>
          <a:xfrm>
            <a:off x="7130415" y="4370070"/>
            <a:ext cx="4964430" cy="829945"/>
          </a:xfrm>
          <a:prstGeom prst="rect">
            <a:avLst/>
          </a:prstGeom>
          <a:noFill/>
        </p:spPr>
        <p:txBody>
          <a:bodyPr wrap="square" rtlCol="0" anchor="t">
            <a:spAutoFit/>
          </a:bodyPr>
          <a:p>
            <a:r>
              <a:rPr lang="en-US" altLang="zh-CN" sz="2400" dirty="0">
                <a:solidFill>
                  <a:srgbClr val="1A6588"/>
                </a:solidFill>
                <a:latin typeface="Times New Roman" panose="02020603050405020304" pitchFamily="18" charset="0"/>
                <a:ea typeface="微软雅黑" panose="020B0503020204020204" pitchFamily="34" charset="-122"/>
              </a:rPr>
              <a:t>G = ( V )</a:t>
            </a:r>
            <a:endParaRPr lang="en-US" altLang="zh-CN" sz="2400" dirty="0">
              <a:solidFill>
                <a:srgbClr val="1A6588"/>
              </a:solidFill>
              <a:latin typeface="Times New Roman" panose="02020603050405020304" pitchFamily="18" charset="0"/>
              <a:ea typeface="微软雅黑" panose="020B0503020204020204" pitchFamily="34" charset="-122"/>
            </a:endParaRPr>
          </a:p>
          <a:p>
            <a:r>
              <a:rPr lang="en-US" altLang="zh-CN" sz="2400" dirty="0">
                <a:solidFill>
                  <a:srgbClr val="1A6588"/>
                </a:solidFill>
                <a:latin typeface="Times New Roman" panose="02020603050405020304" pitchFamily="18" charset="0"/>
                <a:ea typeface="微软雅黑" panose="020B0503020204020204" pitchFamily="34" charset="-122"/>
              </a:rPr>
              <a:t>Low-dimensional Vector Space</a:t>
            </a:r>
            <a:endParaRPr lang="en-US" altLang="zh-CN" sz="2400" dirty="0">
              <a:solidFill>
                <a:srgbClr val="1A6588"/>
              </a:solidFill>
              <a:latin typeface="Times New Roman" panose="02020603050405020304" pitchFamily="18" charset="0"/>
              <a:ea typeface="微软雅黑" panose="020B0503020204020204" pitchFamily="34" charset="-122"/>
            </a:endParaRPr>
          </a:p>
        </p:txBody>
      </p:sp>
      <p:grpSp>
        <p:nvGrpSpPr>
          <p:cNvPr id="16" name="组合 15"/>
          <p:cNvGrpSpPr/>
          <p:nvPr/>
        </p:nvGrpSpPr>
        <p:grpSpPr>
          <a:xfrm>
            <a:off x="4790440" y="2637790"/>
            <a:ext cx="1777365" cy="1732280"/>
            <a:chOff x="7840" y="4972"/>
            <a:chExt cx="2799" cy="2728"/>
          </a:xfrm>
        </p:grpSpPr>
        <p:sp>
          <p:nvSpPr>
            <p:cNvPr id="8" name="右箭头 7"/>
            <p:cNvSpPr/>
            <p:nvPr/>
          </p:nvSpPr>
          <p:spPr>
            <a:xfrm>
              <a:off x="7840" y="5748"/>
              <a:ext cx="2487" cy="2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2" name="右箭头 11"/>
            <p:cNvSpPr/>
            <p:nvPr/>
          </p:nvSpPr>
          <p:spPr>
            <a:xfrm rot="10800000">
              <a:off x="7840" y="6527"/>
              <a:ext cx="2487" cy="2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文本框 12"/>
            <p:cNvSpPr txBox="1"/>
            <p:nvPr/>
          </p:nvSpPr>
          <p:spPr>
            <a:xfrm>
              <a:off x="8017" y="4972"/>
              <a:ext cx="2622" cy="822"/>
            </a:xfrm>
            <a:prstGeom prst="rect">
              <a:avLst/>
            </a:prstGeom>
            <a:noFill/>
          </p:spPr>
          <p:txBody>
            <a:bodyPr wrap="square" rtlCol="0" anchor="t">
              <a:spAutoFit/>
            </a:bodyPr>
            <a:p>
              <a:r>
                <a:rPr lang="en-US" altLang="zh-CN" sz="2800" dirty="0">
                  <a:solidFill>
                    <a:srgbClr val="1A6588"/>
                  </a:solidFill>
                  <a:latin typeface="Times New Roman" panose="02020603050405020304" pitchFamily="18" charset="0"/>
                  <a:ea typeface="微软雅黑" panose="020B0503020204020204" pitchFamily="34" charset="-122"/>
                </a:rPr>
                <a:t>generate</a:t>
              </a:r>
              <a:endParaRPr lang="en-US" altLang="zh-CN" sz="2800" dirty="0">
                <a:solidFill>
                  <a:srgbClr val="1A6588"/>
                </a:solidFill>
                <a:latin typeface="Times New Roman" panose="02020603050405020304" pitchFamily="18" charset="0"/>
                <a:ea typeface="微软雅黑" panose="020B0503020204020204" pitchFamily="34" charset="-122"/>
              </a:endParaRPr>
            </a:p>
          </p:txBody>
        </p:sp>
        <p:sp>
          <p:nvSpPr>
            <p:cNvPr id="14" name="文本框 13"/>
            <p:cNvSpPr txBox="1"/>
            <p:nvPr/>
          </p:nvSpPr>
          <p:spPr>
            <a:xfrm>
              <a:off x="8210" y="6878"/>
              <a:ext cx="2237" cy="822"/>
            </a:xfrm>
            <a:prstGeom prst="rect">
              <a:avLst/>
            </a:prstGeom>
            <a:noFill/>
          </p:spPr>
          <p:txBody>
            <a:bodyPr wrap="square" rtlCol="0" anchor="t">
              <a:spAutoFit/>
            </a:bodyPr>
            <a:p>
              <a:r>
                <a:rPr lang="en-US" altLang="zh-CN" sz="2800" dirty="0">
                  <a:solidFill>
                    <a:srgbClr val="1A6588"/>
                  </a:solidFill>
                  <a:latin typeface="Times New Roman" panose="02020603050405020304" pitchFamily="18" charset="0"/>
                  <a:ea typeface="微软雅黑" panose="020B0503020204020204" pitchFamily="34" charset="-122"/>
                </a:rPr>
                <a:t>embed</a:t>
              </a:r>
              <a:endParaRPr lang="zh-CN" altLang="en-US">
                <a:ea typeface="Times New Roman" panose="02020603050405020304" pitchFamily="18" charset="0"/>
              </a:endParaRPr>
            </a:p>
          </p:txBody>
        </p:sp>
      </p:grpSp>
      <p:sp>
        <p:nvSpPr>
          <p:cNvPr id="15" name="文本框 14"/>
          <p:cNvSpPr txBox="1"/>
          <p:nvPr/>
        </p:nvSpPr>
        <p:spPr>
          <a:xfrm>
            <a:off x="2262505" y="4579620"/>
            <a:ext cx="9587230" cy="1938020"/>
          </a:xfrm>
          <a:prstGeom prst="rect">
            <a:avLst/>
          </a:prstGeom>
          <a:solidFill>
            <a:srgbClr val="EBEEBF"/>
          </a:solidFill>
          <a:ln w="9525" cap="flat" cmpd="sng">
            <a:solidFill>
              <a:srgbClr val="19194D">
                <a:alpha val="0"/>
              </a:srgbClr>
            </a:solidFill>
            <a:prstDash val="solid"/>
            <a:round/>
            <a:headEnd type="none" w="med" len="med"/>
            <a:tailEnd type="none" w="med" len="med"/>
          </a:ln>
        </p:spPr>
        <p:txBody>
          <a:bodyPr wrap="square" anchor="t">
            <a:spAutoFit/>
          </a:bodyPr>
          <a:p>
            <a:pPr algn="just" eaLnBrk="0" hangingPunct="0">
              <a:lnSpc>
                <a:spcPct val="100000"/>
              </a:lnSpc>
            </a:pPr>
            <a:r>
              <a:rPr lang="en-US" altLang="zh-CN" sz="2400" dirty="0">
                <a:solidFill>
                  <a:srgbClr val="1A6588"/>
                </a:solidFill>
                <a:latin typeface="Times New Roman" panose="02020603050405020304" pitchFamily="18" charset="0"/>
                <a:ea typeface="微软雅黑" panose="020B0503020204020204" pitchFamily="34" charset="-122"/>
                <a:sym typeface="+mn-ea"/>
              </a:rPr>
              <a:t>The nodes in the network are represented by a</a:t>
            </a:r>
            <a:r>
              <a:rPr lang="en-US" altLang="zh-CN" sz="2400" dirty="0">
                <a:solidFill>
                  <a:srgbClr val="FF0000"/>
                </a:solidFill>
                <a:latin typeface="Times New Roman" panose="02020603050405020304" pitchFamily="18" charset="0"/>
                <a:ea typeface="微软雅黑" panose="020B0503020204020204" pitchFamily="34" charset="-122"/>
                <a:sym typeface="+mn-ea"/>
              </a:rPr>
              <a:t> low-dimensional dense vector</a:t>
            </a:r>
            <a:r>
              <a:rPr lang="en-US" altLang="zh-CN" sz="2400" dirty="0">
                <a:solidFill>
                  <a:srgbClr val="1A6588"/>
                </a:solidFill>
                <a:latin typeface="Times New Roman" panose="02020603050405020304" pitchFamily="18" charset="0"/>
                <a:ea typeface="微软雅黑" panose="020B0503020204020204" pitchFamily="34" charset="-122"/>
                <a:sym typeface="+mn-ea"/>
              </a:rPr>
              <a:t> space (where the dimension of the vector space is much smaller than the total number of nodes), and the original network structure and characteristics can be maintained, and then input into the relevant algorithm to complete the node </a:t>
            </a:r>
            <a:r>
              <a:rPr lang="en-US" altLang="zh-CN" sz="2400" dirty="0">
                <a:solidFill>
                  <a:srgbClr val="FF0000"/>
                </a:solidFill>
                <a:latin typeface="Times New Roman" panose="02020603050405020304" pitchFamily="18" charset="0"/>
                <a:ea typeface="微软雅黑" panose="020B0503020204020204" pitchFamily="34" charset="-122"/>
                <a:sym typeface="+mn-ea"/>
              </a:rPr>
              <a:t>classification </a:t>
            </a:r>
            <a:r>
              <a:rPr lang="en-US" altLang="zh-CN" sz="2400" dirty="0">
                <a:solidFill>
                  <a:srgbClr val="1A6588"/>
                </a:solidFill>
                <a:latin typeface="Times New Roman" panose="02020603050405020304" pitchFamily="18" charset="0"/>
                <a:ea typeface="微软雅黑" panose="020B0503020204020204" pitchFamily="34" charset="-122"/>
                <a:sym typeface="+mn-ea"/>
              </a:rPr>
              <a:t>, </a:t>
            </a:r>
            <a:r>
              <a:rPr lang="en-US" altLang="zh-CN" sz="2400" dirty="0">
                <a:solidFill>
                  <a:srgbClr val="FF0000"/>
                </a:solidFill>
                <a:latin typeface="Times New Roman" panose="02020603050405020304" pitchFamily="18" charset="0"/>
                <a:ea typeface="微软雅黑" panose="020B0503020204020204" pitchFamily="34" charset="-122"/>
                <a:sym typeface="+mn-ea"/>
              </a:rPr>
              <a:t>link prediction</a:t>
            </a:r>
            <a:r>
              <a:rPr lang="en-US" altLang="zh-CN" sz="2400" dirty="0">
                <a:solidFill>
                  <a:srgbClr val="1A6588"/>
                </a:solidFill>
                <a:latin typeface="Times New Roman" panose="02020603050405020304" pitchFamily="18" charset="0"/>
                <a:ea typeface="微软雅黑" panose="020B0503020204020204" pitchFamily="34" charset="-122"/>
                <a:sym typeface="+mn-ea"/>
              </a:rPr>
              <a:t> and </a:t>
            </a:r>
            <a:r>
              <a:rPr lang="en-US" altLang="zh-CN" sz="2400" dirty="0">
                <a:solidFill>
                  <a:srgbClr val="FF0000"/>
                </a:solidFill>
                <a:latin typeface="Times New Roman" panose="02020603050405020304" pitchFamily="18" charset="0"/>
                <a:ea typeface="微软雅黑" panose="020B0503020204020204" pitchFamily="34" charset="-122"/>
                <a:sym typeface="+mn-ea"/>
              </a:rPr>
              <a:t>network visualization tasks</a:t>
            </a:r>
            <a:r>
              <a:rPr lang="en-US" altLang="zh-CN" sz="2400" dirty="0">
                <a:solidFill>
                  <a:srgbClr val="1A6588"/>
                </a:solidFill>
                <a:latin typeface="Times New Roman" panose="02020603050405020304" pitchFamily="18" charset="0"/>
                <a:ea typeface="微软雅黑" panose="020B0503020204020204" pitchFamily="34" charset="-122"/>
                <a:sym typeface="+mn-ea"/>
              </a:rPr>
              <a:t>.</a:t>
            </a:r>
            <a:endParaRPr lang="en-US" altLang="zh-CN" sz="2400" dirty="0">
              <a:solidFill>
                <a:srgbClr val="1A6588"/>
              </a:solidFill>
              <a:latin typeface="Times New Roman" panose="02020603050405020304" pitchFamily="18" charset="0"/>
              <a:ea typeface="微软雅黑" panose="020B0503020204020204" pitchFamily="34" charset="-122"/>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1000"/>
                                        <p:tgtEl>
                                          <p:spTgt spid="15"/>
                                        </p:tgtEl>
                                      </p:cBhvr>
                                    </p:animEffect>
                                    <p:anim calcmode="lin" valueType="num">
                                      <p:cBhvr>
                                        <p:cTn id="8" dur="1000" fill="hold"/>
                                        <p:tgtEl>
                                          <p:spTgt spid="15"/>
                                        </p:tgtEl>
                                        <p:attrNameLst>
                                          <p:attrName>ppt_x</p:attrName>
                                        </p:attrNameLst>
                                      </p:cBhvr>
                                      <p:tavLst>
                                        <p:tav tm="0">
                                          <p:val>
                                            <p:strVal val="#ppt_x"/>
                                          </p:val>
                                        </p:tav>
                                        <p:tav tm="100000">
                                          <p:val>
                                            <p:strVal val="#ppt_x"/>
                                          </p:val>
                                        </p:tav>
                                      </p:tavLst>
                                    </p:anim>
                                    <p:anim calcmode="lin" valueType="num">
                                      <p:cBhvr>
                                        <p:cTn id="9"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ldLvl="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15363" name="组合 2"/>
          <p:cNvGrpSpPr/>
          <p:nvPr/>
        </p:nvGrpSpPr>
        <p:grpSpPr>
          <a:xfrm>
            <a:off x="2262188" y="511175"/>
            <a:ext cx="263525" cy="395288"/>
            <a:chOff x="5284519" y="1508166"/>
            <a:chExt cx="213756" cy="427512"/>
          </a:xfrm>
        </p:grpSpPr>
        <p:cxnSp>
          <p:nvCxnSpPr>
            <p:cNvPr id="10" name="直接连接符 9"/>
            <p:cNvCxnSpPr/>
            <p:nvPr/>
          </p:nvCxnSpPr>
          <p:spPr>
            <a:xfrm>
              <a:off x="5284519" y="1508166"/>
              <a:ext cx="213756" cy="214615"/>
            </a:xfrm>
            <a:prstGeom prst="line">
              <a:avLst/>
            </a:prstGeom>
            <a:ln w="19050">
              <a:solidFill>
                <a:srgbClr val="0076A3"/>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flipH="1">
              <a:off x="5284519" y="1722781"/>
              <a:ext cx="213756" cy="212897"/>
            </a:xfrm>
            <a:prstGeom prst="line">
              <a:avLst/>
            </a:prstGeom>
            <a:ln w="19050">
              <a:solidFill>
                <a:srgbClr val="0076A3"/>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grpSp>
      <p:sp>
        <p:nvSpPr>
          <p:cNvPr id="2" name="矩形 3"/>
          <p:cNvSpPr/>
          <p:nvPr/>
        </p:nvSpPr>
        <p:spPr>
          <a:xfrm>
            <a:off x="2876550" y="419100"/>
            <a:ext cx="4826000" cy="582295"/>
          </a:xfrm>
          <a:prstGeom prst="rect">
            <a:avLst/>
          </a:prstGeom>
          <a:noFill/>
          <a:ln w="9525">
            <a:noFill/>
          </a:ln>
        </p:spPr>
        <p:txBody>
          <a:bodyPr wrap="none" lIns="91431" tIns="45716" rIns="91431" bIns="45716">
            <a:spAutoFit/>
          </a:bodyPr>
          <a:p>
            <a:pPr algn="l" eaLnBrk="1" hangingPunct="1">
              <a:buFont typeface="Arial" panose="020B0604020202020204" pitchFamily="34" charset="0"/>
              <a:buNone/>
            </a:pPr>
            <a:r>
              <a:rPr lang="zh-CN" altLang="en-US" sz="3200" b="1" dirty="0">
                <a:solidFill>
                  <a:srgbClr val="1A6588"/>
                </a:solidFill>
                <a:latin typeface="Times New Roman" panose="02020603050405020304" pitchFamily="18" charset="0"/>
                <a:ea typeface="微软雅黑" panose="020B0503020204020204" pitchFamily="34" charset="-122"/>
                <a:sym typeface="+mn-ea"/>
              </a:rPr>
              <a:t>Traditional modeling ideas</a:t>
            </a:r>
            <a:endParaRPr lang="zh-CN" altLang="en-US" sz="3200" b="1" dirty="0">
              <a:solidFill>
                <a:srgbClr val="1A6588"/>
              </a:solidFill>
              <a:latin typeface="Times New Roman" panose="02020603050405020304" pitchFamily="18" charset="0"/>
              <a:ea typeface="微软雅黑" panose="020B0503020204020204" pitchFamily="34" charset="-122"/>
              <a:sym typeface="+mn-ea"/>
            </a:endParaRPr>
          </a:p>
        </p:txBody>
      </p:sp>
      <p:sp>
        <p:nvSpPr>
          <p:cNvPr id="30768" name="文本框 88"/>
          <p:cNvSpPr txBox="1"/>
          <p:nvPr/>
        </p:nvSpPr>
        <p:spPr>
          <a:xfrm>
            <a:off x="2024380" y="1405255"/>
            <a:ext cx="3767455" cy="521970"/>
          </a:xfrm>
          <a:prstGeom prst="rect">
            <a:avLst/>
          </a:prstGeom>
          <a:noFill/>
          <a:ln w="9525">
            <a:noFill/>
          </a:ln>
        </p:spPr>
        <p:txBody>
          <a:bodyPr wrap="square" anchor="t">
            <a:spAutoFit/>
          </a:bodyPr>
          <a:p>
            <a:r>
              <a:rPr lang="en-US" sz="2800" b="1" dirty="0">
                <a:solidFill>
                  <a:srgbClr val="1A6588"/>
                </a:solidFill>
                <a:latin typeface="Times New Roman" panose="02020603050405020304" pitchFamily="18" charset="0"/>
                <a:ea typeface="微软雅黑" panose="020B0503020204020204" pitchFamily="34" charset="-122"/>
                <a:sym typeface="Times New Roman" panose="02020603050405020304" pitchFamily="18" charset="0"/>
              </a:rPr>
              <a:t>Path-based</a:t>
            </a:r>
            <a:r>
              <a:rPr lang="zh-CN" altLang="en-US" sz="2800" dirty="0">
                <a:solidFill>
                  <a:srgbClr val="1A6588"/>
                </a:solidFill>
                <a:latin typeface="Times New Roman" panose="02020603050405020304" pitchFamily="18" charset="0"/>
                <a:ea typeface="微软雅黑" panose="020B0503020204020204" pitchFamily="34" charset="-122"/>
              </a:rPr>
              <a:t>：</a:t>
            </a:r>
            <a:endParaRPr lang="zh-CN" altLang="en-US" sz="2800" dirty="0">
              <a:solidFill>
                <a:srgbClr val="1A6588"/>
              </a:solidFill>
              <a:latin typeface="Times New Roman" panose="02020603050405020304" pitchFamily="18" charset="0"/>
              <a:ea typeface="微软雅黑" panose="020B0503020204020204" pitchFamily="34" charset="-122"/>
            </a:endParaRPr>
          </a:p>
        </p:txBody>
      </p:sp>
      <p:pic>
        <p:nvPicPr>
          <p:cNvPr id="4" name="图片 3"/>
          <p:cNvPicPr>
            <a:picLocks noChangeAspect="1"/>
          </p:cNvPicPr>
          <p:nvPr>
            <p:custDataLst>
              <p:tags r:id="rId1"/>
            </p:custDataLst>
          </p:nvPr>
        </p:nvPicPr>
        <p:blipFill>
          <a:blip r:embed="rId2"/>
          <a:stretch>
            <a:fillRect/>
          </a:stretch>
        </p:blipFill>
        <p:spPr>
          <a:xfrm>
            <a:off x="7477125" y="906780"/>
            <a:ext cx="4714875" cy="4662170"/>
          </a:xfrm>
          <a:prstGeom prst="rect">
            <a:avLst/>
          </a:prstGeom>
        </p:spPr>
      </p:pic>
      <p:sp>
        <p:nvSpPr>
          <p:cNvPr id="9" name="矩形 3"/>
          <p:cNvSpPr/>
          <p:nvPr/>
        </p:nvSpPr>
        <p:spPr>
          <a:xfrm>
            <a:off x="2586355" y="1927225"/>
            <a:ext cx="4574540" cy="1938020"/>
          </a:xfrm>
          <a:prstGeom prst="rect">
            <a:avLst/>
          </a:prstGeom>
          <a:noFill/>
        </p:spPr>
        <p:txBody>
          <a:bodyPr wrap="square" rtlCol="0">
            <a:spAutoFit/>
          </a:bodyPr>
          <a:p>
            <a:pPr marL="0" indent="0">
              <a:buFont typeface="Wingdings" panose="05000000000000000000" charset="0"/>
              <a:buNone/>
            </a:pPr>
            <a:endParaRPr lang="en-US" sz="2400" b="1" dirty="0">
              <a:solidFill>
                <a:srgbClr val="1A6588"/>
              </a:solidFill>
              <a:latin typeface="Times New Roman" panose="02020603050405020304" pitchFamily="18" charset="0"/>
              <a:ea typeface="微软雅黑" panose="020B0503020204020204" pitchFamily="34" charset="-122"/>
              <a:sym typeface="Times New Roman" panose="02020603050405020304" pitchFamily="18" charset="0"/>
            </a:endParaRPr>
          </a:p>
          <a:p>
            <a:pPr marL="0" indent="0">
              <a:buFont typeface="Wingdings" panose="05000000000000000000" charset="0"/>
              <a:buChar char="l"/>
            </a:pPr>
            <a:r>
              <a:rPr lang="en-US" sz="2400" dirty="0">
                <a:solidFill>
                  <a:srgbClr val="1A6588"/>
                </a:solidFill>
                <a:latin typeface="Times New Roman" panose="02020603050405020304" pitchFamily="18" charset="0"/>
                <a:ea typeface="微软雅黑" panose="020B0503020204020204" pitchFamily="34" charset="-122"/>
                <a:sym typeface="Times New Roman" panose="02020603050405020304" pitchFamily="18" charset="0"/>
              </a:rPr>
              <a:t>DeepWalk[1]</a:t>
            </a:r>
            <a:endParaRPr lang="en-US" sz="2400" dirty="0">
              <a:solidFill>
                <a:srgbClr val="1A6588"/>
              </a:solidFill>
              <a:latin typeface="Times New Roman" panose="02020603050405020304" pitchFamily="18" charset="0"/>
              <a:ea typeface="微软雅黑" panose="020B0503020204020204" pitchFamily="34" charset="-122"/>
              <a:sym typeface="Times New Roman" panose="02020603050405020304" pitchFamily="18" charset="0"/>
            </a:endParaRPr>
          </a:p>
          <a:p>
            <a:pPr marL="0" indent="0">
              <a:buFont typeface="Wingdings" panose="05000000000000000000" charset="0"/>
              <a:buChar char="l"/>
            </a:pPr>
            <a:r>
              <a:rPr lang="en-US" sz="2400" dirty="0">
                <a:solidFill>
                  <a:srgbClr val="1A6588"/>
                </a:solidFill>
                <a:latin typeface="Times New Roman" panose="02020603050405020304" pitchFamily="18" charset="0"/>
                <a:ea typeface="微软雅黑" panose="020B0503020204020204" pitchFamily="34" charset="-122"/>
                <a:sym typeface="Times New Roman" panose="02020603050405020304" pitchFamily="18" charset="0"/>
              </a:rPr>
              <a:t>Metapath2vec[2]</a:t>
            </a:r>
            <a:endParaRPr lang="en-US" sz="2400" dirty="0">
              <a:solidFill>
                <a:srgbClr val="1A6588"/>
              </a:solidFill>
              <a:latin typeface="Times New Roman" panose="02020603050405020304" pitchFamily="18" charset="0"/>
              <a:ea typeface="微软雅黑" panose="020B0503020204020204" pitchFamily="34" charset="-122"/>
              <a:sym typeface="Times New Roman" panose="02020603050405020304" pitchFamily="18" charset="0"/>
            </a:endParaRPr>
          </a:p>
          <a:p>
            <a:pPr marL="0" indent="0">
              <a:buFont typeface="Wingdings" panose="05000000000000000000" charset="0"/>
              <a:buChar char="l"/>
            </a:pPr>
            <a:r>
              <a:rPr lang="en-US" altLang="zh-CN" sz="2400" dirty="0">
                <a:solidFill>
                  <a:srgbClr val="1A6588"/>
                </a:solidFill>
                <a:latin typeface="Times New Roman" panose="02020603050405020304" pitchFamily="18" charset="0"/>
                <a:ea typeface="微软雅黑" panose="020B0503020204020204" pitchFamily="34" charset="-122"/>
                <a:sym typeface="+mn-ea"/>
              </a:rPr>
              <a:t>GraphInception[3] </a:t>
            </a:r>
            <a:endParaRPr lang="en-US" sz="2400" dirty="0">
              <a:solidFill>
                <a:srgbClr val="1A6588"/>
              </a:solidFill>
              <a:latin typeface="Times New Roman" panose="02020603050405020304" pitchFamily="18" charset="0"/>
              <a:ea typeface="微软雅黑" panose="020B0503020204020204" pitchFamily="34" charset="-122"/>
              <a:sym typeface="Times New Roman" panose="02020603050405020304" pitchFamily="18" charset="0"/>
            </a:endParaRPr>
          </a:p>
          <a:p>
            <a:pPr marL="0" indent="0">
              <a:buFont typeface="Wingdings" panose="05000000000000000000" charset="0"/>
              <a:buChar char="l"/>
            </a:pPr>
            <a:endParaRPr lang="en-US" sz="2400" dirty="0">
              <a:solidFill>
                <a:srgbClr val="1A6588"/>
              </a:solidFill>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7" name="文本框 88"/>
          <p:cNvSpPr txBox="1"/>
          <p:nvPr/>
        </p:nvSpPr>
        <p:spPr>
          <a:xfrm>
            <a:off x="1950720" y="3736340"/>
            <a:ext cx="6096000" cy="521970"/>
          </a:xfrm>
          <a:prstGeom prst="rect">
            <a:avLst/>
          </a:prstGeom>
          <a:noFill/>
          <a:ln w="9525">
            <a:noFill/>
          </a:ln>
        </p:spPr>
        <p:txBody>
          <a:bodyPr wrap="square" anchor="t">
            <a:spAutoFit/>
          </a:bodyPr>
          <a:p>
            <a:r>
              <a:rPr lang="en-US" sz="2800" b="1" dirty="0">
                <a:solidFill>
                  <a:srgbClr val="1A6588"/>
                </a:solidFill>
                <a:latin typeface="Times New Roman" panose="02020603050405020304" pitchFamily="18" charset="0"/>
                <a:ea typeface="微软雅黑" panose="020B0503020204020204" pitchFamily="34" charset="-122"/>
                <a:sym typeface="Times New Roman" panose="02020603050405020304" pitchFamily="18" charset="0"/>
              </a:rPr>
              <a:t>CNN-based(CNN to graph CNN)</a:t>
            </a:r>
            <a:r>
              <a:rPr lang="zh-CN" altLang="en-US" sz="2800" dirty="0">
                <a:solidFill>
                  <a:srgbClr val="1A6588"/>
                </a:solidFill>
                <a:latin typeface="Times New Roman" panose="02020603050405020304" pitchFamily="18" charset="0"/>
                <a:ea typeface="微软雅黑" panose="020B0503020204020204" pitchFamily="34" charset="-122"/>
              </a:rPr>
              <a:t>：</a:t>
            </a:r>
            <a:endParaRPr lang="zh-CN" altLang="en-US" sz="2800" dirty="0">
              <a:solidFill>
                <a:srgbClr val="1A6588"/>
              </a:solidFill>
              <a:latin typeface="Times New Roman" panose="02020603050405020304" pitchFamily="18" charset="0"/>
              <a:ea typeface="微软雅黑" panose="020B0503020204020204" pitchFamily="34" charset="-122"/>
            </a:endParaRPr>
          </a:p>
        </p:txBody>
      </p:sp>
      <p:sp>
        <p:nvSpPr>
          <p:cNvPr id="18" name="矩形 3"/>
          <p:cNvSpPr/>
          <p:nvPr/>
        </p:nvSpPr>
        <p:spPr>
          <a:xfrm>
            <a:off x="2526030" y="4090670"/>
            <a:ext cx="4574540" cy="1568450"/>
          </a:xfrm>
          <a:prstGeom prst="rect">
            <a:avLst/>
          </a:prstGeom>
          <a:noFill/>
        </p:spPr>
        <p:txBody>
          <a:bodyPr wrap="square" rtlCol="0">
            <a:spAutoFit/>
          </a:bodyPr>
          <a:p>
            <a:pPr marL="0" indent="0">
              <a:buFont typeface="Wingdings" panose="05000000000000000000" charset="0"/>
              <a:buNone/>
            </a:pPr>
            <a:endParaRPr lang="en-US" sz="2400" b="1" dirty="0">
              <a:solidFill>
                <a:srgbClr val="1A6588"/>
              </a:solidFill>
              <a:latin typeface="Times New Roman" panose="02020603050405020304" pitchFamily="18" charset="0"/>
              <a:ea typeface="微软雅黑" panose="020B0503020204020204" pitchFamily="34" charset="-122"/>
              <a:sym typeface="Times New Roman" panose="02020603050405020304" pitchFamily="18" charset="0"/>
            </a:endParaRPr>
          </a:p>
          <a:p>
            <a:pPr marL="0" indent="0">
              <a:buFont typeface="Wingdings" panose="05000000000000000000" charset="0"/>
              <a:buChar char="l"/>
            </a:pPr>
            <a:r>
              <a:rPr lang="en-US" sz="2400" dirty="0">
                <a:solidFill>
                  <a:srgbClr val="1A6588"/>
                </a:solidFill>
                <a:latin typeface="Times New Roman" panose="02020603050405020304" pitchFamily="18" charset="0"/>
                <a:ea typeface="微软雅黑" panose="020B0503020204020204" pitchFamily="34" charset="-122"/>
                <a:sym typeface="Times New Roman" panose="02020603050405020304" pitchFamily="18" charset="0"/>
              </a:rPr>
              <a:t>Spectral methods[4]</a:t>
            </a:r>
            <a:endParaRPr lang="en-US" sz="2400" dirty="0">
              <a:solidFill>
                <a:srgbClr val="1A6588"/>
              </a:solidFill>
              <a:latin typeface="Times New Roman" panose="02020603050405020304" pitchFamily="18" charset="0"/>
              <a:ea typeface="微软雅黑" panose="020B0503020204020204" pitchFamily="34" charset="-122"/>
              <a:sym typeface="Times New Roman" panose="02020603050405020304" pitchFamily="18" charset="0"/>
            </a:endParaRPr>
          </a:p>
          <a:p>
            <a:pPr marL="0" indent="0">
              <a:buFont typeface="Wingdings" panose="05000000000000000000" charset="0"/>
              <a:buChar char="l"/>
            </a:pPr>
            <a:r>
              <a:rPr lang="en-US" sz="2400" dirty="0">
                <a:solidFill>
                  <a:srgbClr val="1A6588"/>
                </a:solidFill>
                <a:latin typeface="Times New Roman" panose="02020603050405020304" pitchFamily="18" charset="0"/>
                <a:ea typeface="微软雅黑" panose="020B0503020204020204" pitchFamily="34" charset="-122"/>
              </a:rPr>
              <a:t>Spatial methods[5]</a:t>
            </a:r>
            <a:endParaRPr lang="en-US" sz="2400" dirty="0">
              <a:solidFill>
                <a:srgbClr val="1A6588"/>
              </a:solidFill>
              <a:latin typeface="Times New Roman" panose="02020603050405020304" pitchFamily="18" charset="0"/>
              <a:ea typeface="微软雅黑" panose="020B0503020204020204" pitchFamily="34" charset="-122"/>
            </a:endParaRPr>
          </a:p>
          <a:p>
            <a:pPr marL="0" indent="0">
              <a:buFont typeface="Wingdings" panose="05000000000000000000" charset="0"/>
              <a:buChar char="l"/>
            </a:pPr>
            <a:endParaRPr lang="en-US" sz="2400" dirty="0">
              <a:solidFill>
                <a:srgbClr val="1A6588"/>
              </a:solidFill>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9" name="文本框 18"/>
          <p:cNvSpPr txBox="1"/>
          <p:nvPr/>
        </p:nvSpPr>
        <p:spPr>
          <a:xfrm>
            <a:off x="1598930" y="5568950"/>
            <a:ext cx="10593070" cy="1168400"/>
          </a:xfrm>
          <a:prstGeom prst="rect">
            <a:avLst/>
          </a:prstGeom>
          <a:noFill/>
        </p:spPr>
        <p:txBody>
          <a:bodyPr wrap="square" rtlCol="0" anchor="t">
            <a:spAutoFit/>
          </a:bodyPr>
          <a:p>
            <a:r>
              <a:rPr lang="en-US" altLang="zh-CN" sz="1400" dirty="0">
                <a:solidFill>
                  <a:srgbClr val="1A6588"/>
                </a:solidFill>
                <a:latin typeface="Times New Roman" panose="02020603050405020304" pitchFamily="18" charset="0"/>
                <a:ea typeface="微软雅黑" panose="020B0503020204020204" pitchFamily="34" charset="-122"/>
              </a:rPr>
              <a:t>[4] M. Defferrard, X. Bresson, P. Vandergheynst. Convolutional neural networks on graphs with fast localized spectral filtering. </a:t>
            </a:r>
            <a:r>
              <a:rPr lang="en-US" altLang="zh-CN" sz="1400" b="1" dirty="0">
                <a:solidFill>
                  <a:srgbClr val="1A6588"/>
                </a:solidFill>
                <a:latin typeface="Times New Roman" panose="02020603050405020304" pitchFamily="18" charset="0"/>
                <a:ea typeface="微软雅黑" panose="020B0503020204020204" pitchFamily="34" charset="-122"/>
              </a:rPr>
              <a:t>NeuraIPS</a:t>
            </a:r>
            <a:r>
              <a:rPr lang="en-US" altLang="zh-CN" sz="1400" dirty="0">
                <a:solidFill>
                  <a:srgbClr val="1A6588"/>
                </a:solidFill>
                <a:latin typeface="Times New Roman" panose="02020603050405020304" pitchFamily="18" charset="0"/>
                <a:ea typeface="微软雅黑" panose="020B0503020204020204" pitchFamily="34" charset="-122"/>
              </a:rPr>
              <a:t>, 2016.</a:t>
            </a:r>
            <a:endParaRPr lang="en-US" altLang="zh-CN" sz="1400" dirty="0">
              <a:solidFill>
                <a:srgbClr val="1A6588"/>
              </a:solidFill>
              <a:latin typeface="Times New Roman" panose="02020603050405020304" pitchFamily="18" charset="0"/>
              <a:ea typeface="微软雅黑" panose="020B0503020204020204" pitchFamily="34" charset="-122"/>
            </a:endParaRPr>
          </a:p>
          <a:p>
            <a:r>
              <a:rPr lang="en-US" altLang="zh-CN" sz="1400" dirty="0">
                <a:solidFill>
                  <a:srgbClr val="1A6588"/>
                </a:solidFill>
                <a:latin typeface="Times New Roman" panose="02020603050405020304" pitchFamily="18" charset="0"/>
                <a:ea typeface="微软雅黑" panose="020B0503020204020204" pitchFamily="34" charset="-122"/>
                <a:sym typeface="+mn-ea"/>
              </a:rPr>
              <a:t>[5]W. L. Hamilton, R. Ying, J. Leskovec. Inductive Representation Learning on Large Graphs. </a:t>
            </a:r>
            <a:r>
              <a:rPr lang="en-US" altLang="zh-CN" sz="1400" b="1" dirty="0">
                <a:solidFill>
                  <a:srgbClr val="1A6588"/>
                </a:solidFill>
                <a:latin typeface="Times New Roman" panose="02020603050405020304" pitchFamily="18" charset="0"/>
                <a:ea typeface="微软雅黑" panose="020B0503020204020204" pitchFamily="34" charset="-122"/>
                <a:sym typeface="+mn-ea"/>
              </a:rPr>
              <a:t>NeuraIPS </a:t>
            </a:r>
            <a:r>
              <a:rPr lang="en-US" altLang="zh-CN" sz="1400" dirty="0">
                <a:solidFill>
                  <a:srgbClr val="1A6588"/>
                </a:solidFill>
                <a:latin typeface="Times New Roman" panose="02020603050405020304" pitchFamily="18" charset="0"/>
                <a:ea typeface="微软雅黑" panose="020B0503020204020204" pitchFamily="34" charset="-122"/>
                <a:sym typeface="+mn-ea"/>
              </a:rPr>
              <a:t>2017.</a:t>
            </a:r>
            <a:endParaRPr lang="en-US" altLang="zh-CN" sz="1400" dirty="0">
              <a:solidFill>
                <a:srgbClr val="1A6588"/>
              </a:solidFill>
              <a:latin typeface="Times New Roman" panose="02020603050405020304" pitchFamily="18" charset="0"/>
              <a:ea typeface="微软雅黑" panose="020B0503020204020204" pitchFamily="34" charset="-122"/>
              <a:sym typeface="+mn-ea"/>
            </a:endParaRPr>
          </a:p>
          <a:p>
            <a:endParaRPr lang="en-US" altLang="zh-CN" sz="1400" dirty="0">
              <a:solidFill>
                <a:srgbClr val="1A6588"/>
              </a:solidFill>
              <a:latin typeface="Times New Roman" panose="02020603050405020304" pitchFamily="18" charset="0"/>
              <a:ea typeface="微软雅黑" panose="020B0503020204020204" pitchFamily="34" charset="-122"/>
              <a:sym typeface="+mn-ea"/>
            </a:endParaRPr>
          </a:p>
          <a:p>
            <a:endParaRPr lang="en-US" altLang="zh-CN" sz="1400" dirty="0">
              <a:solidFill>
                <a:srgbClr val="1A6588"/>
              </a:solidFill>
              <a:latin typeface="Times New Roman" panose="02020603050405020304" pitchFamily="18" charset="0"/>
              <a:ea typeface="微软雅黑" panose="020B0503020204020204" pitchFamily="34" charset="-122"/>
            </a:endParaRPr>
          </a:p>
          <a:p>
            <a:endParaRPr lang="en-US" altLang="zh-CN" sz="1400" dirty="0">
              <a:solidFill>
                <a:srgbClr val="1A6588"/>
              </a:solidFill>
              <a:latin typeface="Times New Roman" panose="02020603050405020304" pitchFamily="18" charset="0"/>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15363" name="组合 2"/>
          <p:cNvGrpSpPr/>
          <p:nvPr/>
        </p:nvGrpSpPr>
        <p:grpSpPr>
          <a:xfrm>
            <a:off x="2262188" y="511175"/>
            <a:ext cx="263525" cy="395288"/>
            <a:chOff x="5284519" y="1508166"/>
            <a:chExt cx="213756" cy="427512"/>
          </a:xfrm>
        </p:grpSpPr>
        <p:cxnSp>
          <p:nvCxnSpPr>
            <p:cNvPr id="10" name="直接连接符 9"/>
            <p:cNvCxnSpPr/>
            <p:nvPr/>
          </p:nvCxnSpPr>
          <p:spPr>
            <a:xfrm>
              <a:off x="5284519" y="1508166"/>
              <a:ext cx="213756" cy="214615"/>
            </a:xfrm>
            <a:prstGeom prst="line">
              <a:avLst/>
            </a:prstGeom>
            <a:ln w="19050">
              <a:solidFill>
                <a:srgbClr val="0076A3"/>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flipH="1">
              <a:off x="5284519" y="1722781"/>
              <a:ext cx="213756" cy="212897"/>
            </a:xfrm>
            <a:prstGeom prst="line">
              <a:avLst/>
            </a:prstGeom>
            <a:ln w="19050">
              <a:solidFill>
                <a:srgbClr val="0076A3"/>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grpSp>
      <p:sp>
        <p:nvSpPr>
          <p:cNvPr id="2" name="矩形 3"/>
          <p:cNvSpPr/>
          <p:nvPr/>
        </p:nvSpPr>
        <p:spPr>
          <a:xfrm>
            <a:off x="2876550" y="419100"/>
            <a:ext cx="6593840" cy="582295"/>
          </a:xfrm>
          <a:prstGeom prst="rect">
            <a:avLst/>
          </a:prstGeom>
          <a:noFill/>
          <a:ln w="9525">
            <a:noFill/>
          </a:ln>
        </p:spPr>
        <p:txBody>
          <a:bodyPr wrap="none" lIns="91431" tIns="45716" rIns="91431" bIns="45716">
            <a:spAutoFit/>
          </a:bodyPr>
          <a:p>
            <a:pPr algn="l" eaLnBrk="1" hangingPunct="1">
              <a:buFont typeface="Arial" panose="020B0604020202020204" pitchFamily="34" charset="0"/>
              <a:buNone/>
            </a:pPr>
            <a:r>
              <a:rPr lang="en-US" altLang="zh-CN" sz="3200" b="1" dirty="0">
                <a:solidFill>
                  <a:srgbClr val="1A6588"/>
                </a:solidFill>
                <a:latin typeface="Times New Roman" panose="02020603050405020304" pitchFamily="18" charset="0"/>
                <a:ea typeface="微软雅黑" panose="020B0503020204020204" pitchFamily="34" charset="-122"/>
                <a:sym typeface="+mn-ea"/>
              </a:rPr>
              <a:t>Convolutional neural network(GCN)</a:t>
            </a:r>
            <a:endParaRPr lang="en-US" altLang="zh-CN" sz="3200" b="1" dirty="0">
              <a:solidFill>
                <a:srgbClr val="0076A3"/>
              </a:solidFill>
              <a:latin typeface="Arial" panose="020B0604020202020204" pitchFamily="34" charset="0"/>
              <a:ea typeface="微软雅黑" panose="020B0503020204020204" pitchFamily="34" charset="-122"/>
              <a:sym typeface="Impact" panose="020B0806030902050204" pitchFamily="34" charset="0"/>
            </a:endParaRPr>
          </a:p>
        </p:txBody>
      </p:sp>
      <p:sp>
        <p:nvSpPr>
          <p:cNvPr id="30768" name="文本框 88"/>
          <p:cNvSpPr txBox="1"/>
          <p:nvPr/>
        </p:nvSpPr>
        <p:spPr>
          <a:xfrm>
            <a:off x="2024380" y="1405255"/>
            <a:ext cx="3767455" cy="521970"/>
          </a:xfrm>
          <a:prstGeom prst="rect">
            <a:avLst/>
          </a:prstGeom>
          <a:noFill/>
          <a:ln w="9525">
            <a:noFill/>
          </a:ln>
        </p:spPr>
        <p:txBody>
          <a:bodyPr wrap="square" anchor="t">
            <a:spAutoFit/>
          </a:bodyPr>
          <a:p>
            <a:r>
              <a:rPr lang="en-US" sz="2800" b="1" dirty="0">
                <a:solidFill>
                  <a:srgbClr val="1A6588"/>
                </a:solidFill>
                <a:latin typeface="Times New Roman" panose="02020603050405020304" pitchFamily="18" charset="0"/>
                <a:ea typeface="微软雅黑" panose="020B0503020204020204" pitchFamily="34" charset="-122"/>
                <a:sym typeface="Times New Roman" panose="02020603050405020304" pitchFamily="18" charset="0"/>
              </a:rPr>
              <a:t>Spectral methods</a:t>
            </a:r>
            <a:r>
              <a:rPr lang="zh-CN" altLang="en-US" sz="2800" dirty="0">
                <a:solidFill>
                  <a:srgbClr val="1A6588"/>
                </a:solidFill>
                <a:latin typeface="Times New Roman" panose="02020603050405020304" pitchFamily="18" charset="0"/>
                <a:ea typeface="微软雅黑" panose="020B0503020204020204" pitchFamily="34" charset="-122"/>
              </a:rPr>
              <a:t>：</a:t>
            </a:r>
            <a:endParaRPr lang="zh-CN" altLang="en-US" sz="2800" dirty="0">
              <a:solidFill>
                <a:srgbClr val="1A6588"/>
              </a:solidFill>
              <a:latin typeface="Times New Roman" panose="02020603050405020304" pitchFamily="18" charset="0"/>
              <a:ea typeface="微软雅黑" panose="020B0503020204020204" pitchFamily="34" charset="-122"/>
            </a:endParaRPr>
          </a:p>
        </p:txBody>
      </p:sp>
      <p:sp>
        <p:nvSpPr>
          <p:cNvPr id="3" name="文本框 88"/>
          <p:cNvSpPr txBox="1"/>
          <p:nvPr/>
        </p:nvSpPr>
        <p:spPr>
          <a:xfrm>
            <a:off x="2024380" y="3953510"/>
            <a:ext cx="3767455" cy="521970"/>
          </a:xfrm>
          <a:prstGeom prst="rect">
            <a:avLst/>
          </a:prstGeom>
          <a:noFill/>
          <a:ln w="9525">
            <a:noFill/>
          </a:ln>
        </p:spPr>
        <p:txBody>
          <a:bodyPr wrap="square" anchor="t">
            <a:spAutoFit/>
          </a:bodyPr>
          <a:p>
            <a:r>
              <a:rPr lang="en-US" sz="2800" b="1" dirty="0">
                <a:solidFill>
                  <a:srgbClr val="1A6588"/>
                </a:solidFill>
                <a:latin typeface="Times New Roman" panose="02020603050405020304" pitchFamily="18" charset="0"/>
                <a:ea typeface="微软雅黑" panose="020B0503020204020204" pitchFamily="34" charset="-122"/>
                <a:sym typeface="+mn-ea"/>
              </a:rPr>
              <a:t>Spatial methods</a:t>
            </a:r>
            <a:r>
              <a:rPr lang="zh-CN" altLang="en-US" sz="2800" dirty="0">
                <a:solidFill>
                  <a:srgbClr val="1A6588"/>
                </a:solidFill>
                <a:latin typeface="Times New Roman" panose="02020603050405020304" pitchFamily="18" charset="0"/>
                <a:ea typeface="微软雅黑" panose="020B0503020204020204" pitchFamily="34" charset="-122"/>
              </a:rPr>
              <a:t>：</a:t>
            </a:r>
            <a:endParaRPr lang="zh-CN" altLang="en-US" sz="2800" dirty="0">
              <a:solidFill>
                <a:srgbClr val="1A6588"/>
              </a:solidFill>
              <a:latin typeface="Times New Roman" panose="02020603050405020304" pitchFamily="18" charset="0"/>
              <a:ea typeface="微软雅黑" panose="020B0503020204020204" pitchFamily="34" charset="-122"/>
            </a:endParaRPr>
          </a:p>
        </p:txBody>
      </p:sp>
      <p:sp>
        <p:nvSpPr>
          <p:cNvPr id="6" name="文本框 5"/>
          <p:cNvSpPr txBox="1"/>
          <p:nvPr/>
        </p:nvSpPr>
        <p:spPr>
          <a:xfrm>
            <a:off x="2195830" y="1953260"/>
            <a:ext cx="8664575" cy="2306955"/>
          </a:xfrm>
          <a:prstGeom prst="rect">
            <a:avLst/>
          </a:prstGeom>
          <a:noFill/>
        </p:spPr>
        <p:txBody>
          <a:bodyPr wrap="square" rtlCol="0" anchor="t">
            <a:spAutoFit/>
          </a:bodyPr>
          <a:p>
            <a:pPr marL="342900" indent="-342900">
              <a:buFont typeface="Wingdings" panose="05000000000000000000" charset="0"/>
              <a:buChar char="l"/>
            </a:pPr>
            <a:r>
              <a:rPr lang="en-US" altLang="zh-CN" sz="2400" b="1" dirty="0">
                <a:solidFill>
                  <a:srgbClr val="1A6588"/>
                </a:solidFill>
                <a:latin typeface="Times New Roman" panose="02020603050405020304" pitchFamily="18" charset="0"/>
                <a:ea typeface="微软雅黑" panose="020B0503020204020204" pitchFamily="34" charset="-122"/>
                <a:sym typeface="+mn-ea"/>
              </a:rPr>
              <a:t> </a:t>
            </a:r>
            <a:r>
              <a:rPr lang="en-US" altLang="zh-CN" sz="2400" dirty="0">
                <a:solidFill>
                  <a:srgbClr val="1A6588"/>
                </a:solidFill>
                <a:latin typeface="Times New Roman" panose="02020603050405020304" pitchFamily="18" charset="0"/>
                <a:ea typeface="微软雅黑" panose="020B0503020204020204" pitchFamily="34" charset="-122"/>
                <a:sym typeface="+mn-ea"/>
              </a:rPr>
              <a:t>Define convolution in </a:t>
            </a:r>
            <a:r>
              <a:rPr lang="en-US" altLang="zh-CN" sz="2400" dirty="0">
                <a:solidFill>
                  <a:srgbClr val="FF0000"/>
                </a:solidFill>
                <a:latin typeface="Times New Roman" panose="02020603050405020304" pitchFamily="18" charset="0"/>
                <a:ea typeface="微软雅黑" panose="020B0503020204020204" pitchFamily="34" charset="-122"/>
                <a:sym typeface="+mn-ea"/>
              </a:rPr>
              <a:t>spectral domain</a:t>
            </a:r>
            <a:endParaRPr lang="en-US" altLang="zh-CN" sz="2400" dirty="0">
              <a:solidFill>
                <a:srgbClr val="1A6588"/>
              </a:solidFill>
              <a:latin typeface="Times New Roman" panose="02020603050405020304" pitchFamily="18" charset="0"/>
              <a:ea typeface="微软雅黑" panose="020B0503020204020204" pitchFamily="34" charset="-122"/>
              <a:sym typeface="+mn-ea"/>
            </a:endParaRPr>
          </a:p>
          <a:p>
            <a:pPr marL="342900" indent="-342900">
              <a:buFont typeface="Wingdings" panose="05000000000000000000" charset="0"/>
              <a:buChar char="l"/>
            </a:pPr>
            <a:r>
              <a:rPr lang="en-US" altLang="zh-CN" sz="2400" dirty="0">
                <a:solidFill>
                  <a:srgbClr val="1A6588"/>
                </a:solidFill>
                <a:latin typeface="Times New Roman" panose="02020603050405020304" pitchFamily="18" charset="0"/>
                <a:ea typeface="微软雅黑" panose="020B0503020204020204" pitchFamily="34" charset="-122"/>
                <a:sym typeface="+mn-ea"/>
              </a:rPr>
              <a:t>Convolution is defined via graph Fourier transform and convolution theorem.</a:t>
            </a:r>
            <a:endParaRPr lang="en-US" altLang="zh-CN" sz="2400" dirty="0">
              <a:solidFill>
                <a:srgbClr val="1A6588"/>
              </a:solidFill>
              <a:latin typeface="Times New Roman" panose="02020603050405020304" pitchFamily="18" charset="0"/>
              <a:ea typeface="微软雅黑" panose="020B0503020204020204" pitchFamily="34" charset="-122"/>
              <a:sym typeface="+mn-ea"/>
            </a:endParaRPr>
          </a:p>
          <a:p>
            <a:pPr marL="342900" indent="-342900">
              <a:buFont typeface="Wingdings" panose="05000000000000000000" charset="0"/>
              <a:buChar char="l"/>
            </a:pPr>
            <a:r>
              <a:rPr lang="en-US" altLang="zh-CN" sz="2400" dirty="0">
                <a:solidFill>
                  <a:srgbClr val="1A6588"/>
                </a:solidFill>
                <a:latin typeface="Times New Roman" panose="02020603050405020304" pitchFamily="18" charset="0"/>
                <a:ea typeface="微软雅黑" panose="020B0503020204020204" pitchFamily="34" charset="-122"/>
                <a:sym typeface="+mn-ea"/>
              </a:rPr>
              <a:t>The main challenge is that convolution filter defined in spectral domain </a:t>
            </a:r>
            <a:r>
              <a:rPr lang="en-US" altLang="zh-CN" sz="2400" dirty="0">
                <a:solidFill>
                  <a:srgbClr val="FF0000"/>
                </a:solidFill>
                <a:latin typeface="Times New Roman" panose="02020603050405020304" pitchFamily="18" charset="0"/>
                <a:ea typeface="微软雅黑" panose="020B0503020204020204" pitchFamily="34" charset="-122"/>
                <a:sym typeface="+mn-ea"/>
              </a:rPr>
              <a:t>is not localized in vertex domain</a:t>
            </a:r>
            <a:r>
              <a:rPr lang="en-US" altLang="zh-CN" sz="2400" dirty="0">
                <a:solidFill>
                  <a:srgbClr val="1A6588"/>
                </a:solidFill>
                <a:latin typeface="Times New Roman" panose="02020603050405020304" pitchFamily="18" charset="0"/>
                <a:ea typeface="微软雅黑" panose="020B0503020204020204" pitchFamily="34" charset="-122"/>
                <a:sym typeface="+mn-ea"/>
              </a:rPr>
              <a:t>.</a:t>
            </a:r>
            <a:endParaRPr lang="en-US" altLang="zh-CN" sz="2400" dirty="0">
              <a:solidFill>
                <a:srgbClr val="1A6588"/>
              </a:solidFill>
              <a:latin typeface="Times New Roman" panose="02020603050405020304" pitchFamily="18" charset="0"/>
              <a:ea typeface="微软雅黑" panose="020B0503020204020204" pitchFamily="34" charset="-122"/>
              <a:sym typeface="+mn-ea"/>
            </a:endParaRPr>
          </a:p>
          <a:p>
            <a:pPr marL="342900" indent="-342900"/>
            <a:endParaRPr lang="en-US" altLang="zh-CN" sz="2400" dirty="0">
              <a:solidFill>
                <a:srgbClr val="1A6588"/>
              </a:solidFill>
              <a:latin typeface="Times New Roman" panose="02020603050405020304" pitchFamily="18" charset="0"/>
              <a:ea typeface="微软雅黑" panose="020B0503020204020204" pitchFamily="34" charset="-122"/>
              <a:sym typeface="+mn-ea"/>
            </a:endParaRPr>
          </a:p>
        </p:txBody>
      </p:sp>
      <p:sp>
        <p:nvSpPr>
          <p:cNvPr id="8" name="文本框 7"/>
          <p:cNvSpPr txBox="1"/>
          <p:nvPr/>
        </p:nvSpPr>
        <p:spPr>
          <a:xfrm>
            <a:off x="2195830" y="4475480"/>
            <a:ext cx="8664575" cy="2306955"/>
          </a:xfrm>
          <a:prstGeom prst="rect">
            <a:avLst/>
          </a:prstGeom>
          <a:noFill/>
        </p:spPr>
        <p:txBody>
          <a:bodyPr wrap="square" rtlCol="0" anchor="t">
            <a:spAutoFit/>
          </a:bodyPr>
          <a:p>
            <a:pPr marL="342900" indent="-342900">
              <a:buFont typeface="Wingdings" panose="05000000000000000000" charset="0"/>
              <a:buChar char="l"/>
            </a:pPr>
            <a:r>
              <a:rPr lang="en-US" altLang="zh-CN" sz="2400" b="1" dirty="0">
                <a:solidFill>
                  <a:srgbClr val="1A6588"/>
                </a:solidFill>
                <a:latin typeface="Times New Roman" panose="02020603050405020304" pitchFamily="18" charset="0"/>
                <a:ea typeface="微软雅黑" panose="020B0503020204020204" pitchFamily="34" charset="-122"/>
                <a:sym typeface="+mn-ea"/>
              </a:rPr>
              <a:t> </a:t>
            </a:r>
            <a:r>
              <a:rPr lang="en-US" altLang="zh-CN" sz="2400" dirty="0">
                <a:solidFill>
                  <a:srgbClr val="1A6588"/>
                </a:solidFill>
                <a:latin typeface="Times New Roman" panose="02020603050405020304" pitchFamily="18" charset="0"/>
                <a:ea typeface="微软雅黑" panose="020B0503020204020204" pitchFamily="34" charset="-122"/>
                <a:sym typeface="+mn-ea"/>
              </a:rPr>
              <a:t>Define convolution in </a:t>
            </a:r>
            <a:r>
              <a:rPr lang="en-US" altLang="zh-CN" sz="2400" dirty="0">
                <a:solidFill>
                  <a:srgbClr val="FF0000"/>
                </a:solidFill>
                <a:latin typeface="Times New Roman" panose="02020603050405020304" pitchFamily="18" charset="0"/>
                <a:ea typeface="微软雅黑" panose="020B0503020204020204" pitchFamily="34" charset="-122"/>
                <a:sym typeface="+mn-ea"/>
              </a:rPr>
              <a:t>the vertex domain</a:t>
            </a:r>
            <a:endParaRPr lang="en-US" altLang="zh-CN" sz="2400" dirty="0">
              <a:solidFill>
                <a:srgbClr val="FF0000"/>
              </a:solidFill>
              <a:latin typeface="Times New Roman" panose="02020603050405020304" pitchFamily="18" charset="0"/>
              <a:ea typeface="微软雅黑" panose="020B0503020204020204" pitchFamily="34" charset="-122"/>
              <a:sym typeface="+mn-ea"/>
            </a:endParaRPr>
          </a:p>
          <a:p>
            <a:pPr marL="342900" indent="-342900">
              <a:buFont typeface="Wingdings" panose="05000000000000000000" charset="0"/>
              <a:buChar char="l"/>
            </a:pPr>
            <a:r>
              <a:rPr lang="en-US" altLang="zh-CN" sz="2400" dirty="0">
                <a:solidFill>
                  <a:srgbClr val="1A6588"/>
                </a:solidFill>
                <a:latin typeface="Times New Roman" panose="02020603050405020304" pitchFamily="18" charset="0"/>
                <a:ea typeface="微软雅黑" panose="020B0503020204020204" pitchFamily="34" charset="-122"/>
                <a:sym typeface="+mn-ea"/>
              </a:rPr>
              <a:t>Convolution is defined as a weighted average function over all </a:t>
            </a:r>
            <a:endParaRPr lang="en-US" altLang="zh-CN" sz="2400" dirty="0">
              <a:solidFill>
                <a:srgbClr val="1A6588"/>
              </a:solidFill>
              <a:latin typeface="Times New Roman" panose="02020603050405020304" pitchFamily="18" charset="0"/>
              <a:ea typeface="微软雅黑" panose="020B0503020204020204" pitchFamily="34" charset="-122"/>
              <a:sym typeface="+mn-ea"/>
            </a:endParaRPr>
          </a:p>
          <a:p>
            <a:pPr marL="0" indent="0">
              <a:buFont typeface="Wingdings" panose="05000000000000000000" charset="0"/>
              <a:buNone/>
            </a:pPr>
            <a:r>
              <a:rPr lang="en-US" altLang="zh-CN" sz="2400" dirty="0">
                <a:solidFill>
                  <a:srgbClr val="1A6588"/>
                </a:solidFill>
                <a:latin typeface="Times New Roman" panose="02020603050405020304" pitchFamily="18" charset="0"/>
                <a:ea typeface="微软雅黑" panose="020B0503020204020204" pitchFamily="34" charset="-122"/>
                <a:sym typeface="+mn-ea"/>
              </a:rPr>
              <a:t>    vertices located in the neighborhood of target vertex.</a:t>
            </a:r>
            <a:endParaRPr lang="en-US" altLang="zh-CN" sz="2400" dirty="0">
              <a:solidFill>
                <a:srgbClr val="1A6588"/>
              </a:solidFill>
              <a:latin typeface="Times New Roman" panose="02020603050405020304" pitchFamily="18" charset="0"/>
              <a:ea typeface="微软雅黑" panose="020B0503020204020204" pitchFamily="34" charset="-122"/>
              <a:sym typeface="+mn-ea"/>
            </a:endParaRPr>
          </a:p>
          <a:p>
            <a:pPr marL="342900" indent="-342900">
              <a:buFont typeface="Wingdings" panose="05000000000000000000" charset="0"/>
              <a:buChar char="l"/>
            </a:pPr>
            <a:r>
              <a:rPr lang="en-US" altLang="zh-CN" sz="2400" dirty="0">
                <a:solidFill>
                  <a:srgbClr val="1A6588"/>
                </a:solidFill>
                <a:latin typeface="Times New Roman" panose="02020603050405020304" pitchFamily="18" charset="0"/>
                <a:ea typeface="微软雅黑" panose="020B0503020204020204" pitchFamily="34" charset="-122"/>
                <a:sym typeface="+mn-ea"/>
              </a:rPr>
              <a:t>The main challenge is that </a:t>
            </a:r>
            <a:r>
              <a:rPr lang="en-US" altLang="zh-CN" sz="2400" dirty="0">
                <a:solidFill>
                  <a:srgbClr val="FF0000"/>
                </a:solidFill>
                <a:latin typeface="Times New Roman" panose="02020603050405020304" pitchFamily="18" charset="0"/>
                <a:ea typeface="微软雅黑" panose="020B0503020204020204" pitchFamily="34" charset="-122"/>
                <a:sym typeface="+mn-ea"/>
              </a:rPr>
              <a:t>t</a:t>
            </a:r>
            <a:r>
              <a:rPr lang="en-US" altLang="zh-CN" sz="2400" dirty="0">
                <a:solidFill>
                  <a:srgbClr val="FF0000"/>
                </a:solidFill>
                <a:latin typeface="Times New Roman" panose="02020603050405020304" pitchFamily="18" charset="0"/>
                <a:ea typeface="微软雅黑" panose="020B0503020204020204" pitchFamily="34" charset="-122"/>
                <a:sym typeface="+mn-ea"/>
              </a:rPr>
              <a:t>he size of neighborhood varies </a:t>
            </a:r>
            <a:endParaRPr lang="en-US" altLang="zh-CN" sz="2400" dirty="0">
              <a:solidFill>
                <a:srgbClr val="FF0000"/>
              </a:solidFill>
              <a:latin typeface="Times New Roman" panose="02020603050405020304" pitchFamily="18" charset="0"/>
              <a:ea typeface="微软雅黑" panose="020B0503020204020204" pitchFamily="34" charset="-122"/>
              <a:sym typeface="+mn-ea"/>
            </a:endParaRPr>
          </a:p>
          <a:p>
            <a:pPr marL="0" indent="0">
              <a:buFont typeface="Wingdings" panose="05000000000000000000" charset="0"/>
              <a:buNone/>
            </a:pPr>
            <a:r>
              <a:rPr lang="en-US" altLang="zh-CN" sz="2400" dirty="0">
                <a:solidFill>
                  <a:srgbClr val="1A6588"/>
                </a:solidFill>
                <a:latin typeface="Times New Roman" panose="02020603050405020304" pitchFamily="18" charset="0"/>
                <a:ea typeface="微软雅黑" panose="020B0503020204020204" pitchFamily="34" charset="-122"/>
                <a:sym typeface="+mn-ea"/>
              </a:rPr>
              <a:t>  remarkably across nodes.</a:t>
            </a:r>
            <a:endParaRPr lang="en-US" altLang="zh-CN" sz="2400" dirty="0">
              <a:solidFill>
                <a:srgbClr val="1A6588"/>
              </a:solidFill>
              <a:latin typeface="Times New Roman" panose="02020603050405020304" pitchFamily="18" charset="0"/>
              <a:ea typeface="微软雅黑" panose="020B0503020204020204" pitchFamily="34" charset="-122"/>
              <a:sym typeface="+mn-ea"/>
            </a:endParaRPr>
          </a:p>
          <a:p>
            <a:pPr marL="342900" indent="-342900"/>
            <a:endParaRPr lang="en-US" altLang="zh-CN" sz="2400" dirty="0">
              <a:solidFill>
                <a:srgbClr val="1A6588"/>
              </a:solidFill>
              <a:latin typeface="Times New Roman" panose="02020603050405020304" pitchFamily="18" charset="0"/>
              <a:ea typeface="微软雅黑" panose="020B0503020204020204" pitchFamily="34" charset="-122"/>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8" grpId="0"/>
      <p:bldP spid="8"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15363" name="组合 2"/>
          <p:cNvGrpSpPr/>
          <p:nvPr/>
        </p:nvGrpSpPr>
        <p:grpSpPr>
          <a:xfrm>
            <a:off x="2262188" y="511175"/>
            <a:ext cx="263525" cy="395288"/>
            <a:chOff x="5284519" y="1508166"/>
            <a:chExt cx="213756" cy="427512"/>
          </a:xfrm>
        </p:grpSpPr>
        <p:cxnSp>
          <p:nvCxnSpPr>
            <p:cNvPr id="10" name="直接连接符 9"/>
            <p:cNvCxnSpPr/>
            <p:nvPr/>
          </p:nvCxnSpPr>
          <p:spPr>
            <a:xfrm>
              <a:off x="5284519" y="1508166"/>
              <a:ext cx="213756" cy="214615"/>
            </a:xfrm>
            <a:prstGeom prst="line">
              <a:avLst/>
            </a:prstGeom>
            <a:ln w="19050">
              <a:solidFill>
                <a:srgbClr val="0076A3"/>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flipH="1">
              <a:off x="5284519" y="1722781"/>
              <a:ext cx="213756" cy="212897"/>
            </a:xfrm>
            <a:prstGeom prst="line">
              <a:avLst/>
            </a:prstGeom>
            <a:ln w="19050">
              <a:solidFill>
                <a:srgbClr val="0076A3"/>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grpSp>
      <p:sp>
        <p:nvSpPr>
          <p:cNvPr id="2" name="矩形 3"/>
          <p:cNvSpPr/>
          <p:nvPr/>
        </p:nvSpPr>
        <p:spPr>
          <a:xfrm>
            <a:off x="2876550" y="419100"/>
            <a:ext cx="2771140" cy="582295"/>
          </a:xfrm>
          <a:prstGeom prst="rect">
            <a:avLst/>
          </a:prstGeom>
          <a:noFill/>
          <a:ln w="9525">
            <a:noFill/>
          </a:ln>
        </p:spPr>
        <p:txBody>
          <a:bodyPr wrap="none" lIns="91431" tIns="45716" rIns="91431" bIns="45716">
            <a:spAutoFit/>
          </a:bodyPr>
          <a:p>
            <a:pPr algn="l" eaLnBrk="1" hangingPunct="1">
              <a:buFont typeface="Arial" panose="020B0604020202020204" pitchFamily="34" charset="0"/>
              <a:buNone/>
            </a:pPr>
            <a:r>
              <a:rPr lang="en-US" altLang="zh-CN" sz="3200" b="1" dirty="0">
                <a:solidFill>
                  <a:srgbClr val="0076A3"/>
                </a:solidFill>
                <a:latin typeface="Arial" panose="020B0604020202020204" pitchFamily="34" charset="0"/>
                <a:ea typeface="微软雅黑" panose="020B0503020204020204" pitchFamily="34" charset="-122"/>
                <a:sym typeface="Impact" panose="020B0806030902050204" pitchFamily="34" charset="0"/>
              </a:rPr>
              <a:t>Related Work</a:t>
            </a:r>
            <a:endParaRPr lang="en-US" altLang="zh-CN" sz="3200" b="1" dirty="0">
              <a:solidFill>
                <a:srgbClr val="0076A3"/>
              </a:solidFill>
              <a:latin typeface="Arial" panose="020B0604020202020204" pitchFamily="34" charset="0"/>
              <a:ea typeface="微软雅黑" panose="020B0503020204020204" pitchFamily="34" charset="-122"/>
              <a:sym typeface="Impact" panose="020B0806030902050204" pitchFamily="34" charset="0"/>
            </a:endParaRPr>
          </a:p>
        </p:txBody>
      </p:sp>
      <p:sp>
        <p:nvSpPr>
          <p:cNvPr id="3" name="矩形 3"/>
          <p:cNvSpPr/>
          <p:nvPr/>
        </p:nvSpPr>
        <p:spPr>
          <a:xfrm>
            <a:off x="1855470" y="1416685"/>
            <a:ext cx="4228465" cy="1568450"/>
          </a:xfrm>
          <a:prstGeom prst="rect">
            <a:avLst/>
          </a:prstGeom>
          <a:noFill/>
        </p:spPr>
        <p:txBody>
          <a:bodyPr wrap="square" rtlCol="0">
            <a:spAutoFit/>
          </a:bodyPr>
          <a:p>
            <a:pPr marL="0" indent="0">
              <a:buFont typeface="Arial" panose="020B0604020202020204" pitchFamily="34" charset="0"/>
              <a:buNone/>
            </a:pPr>
            <a:r>
              <a:rPr lang="en-US" sz="2400" b="1" dirty="0">
                <a:solidFill>
                  <a:srgbClr val="1A6588"/>
                </a:solidFill>
                <a:latin typeface="Times New Roman" panose="02020603050405020304" pitchFamily="18" charset="0"/>
                <a:ea typeface="微软雅黑" panose="020B0503020204020204" pitchFamily="34" charset="-122"/>
                <a:sym typeface="Times New Roman" panose="02020603050405020304" pitchFamily="18" charset="0"/>
              </a:rPr>
              <a:t>M3L</a:t>
            </a:r>
            <a:r>
              <a:rPr lang="zh-CN" altLang="en-US" sz="2400" b="1" dirty="0">
                <a:solidFill>
                  <a:srgbClr val="1A6588"/>
                </a:solidFill>
                <a:latin typeface="Times New Roman" panose="02020603050405020304" pitchFamily="18" charset="0"/>
                <a:ea typeface="微软雅黑" panose="020B0503020204020204" pitchFamily="34" charset="-122"/>
                <a:sym typeface="Times New Roman" panose="02020603050405020304" pitchFamily="18" charset="0"/>
              </a:rPr>
              <a:t>：</a:t>
            </a:r>
            <a:endParaRPr lang="en-US" sz="2400" b="1" dirty="0">
              <a:solidFill>
                <a:srgbClr val="1A6588"/>
              </a:solidFill>
              <a:latin typeface="Times New Roman" panose="02020603050405020304" pitchFamily="18" charset="0"/>
              <a:ea typeface="微软雅黑" panose="020B0503020204020204" pitchFamily="34" charset="-122"/>
              <a:sym typeface="Times New Roman" panose="02020603050405020304" pitchFamily="18" charset="0"/>
            </a:endParaRPr>
          </a:p>
          <a:p>
            <a:pPr marL="342900" indent="-342900">
              <a:buFont typeface="Wingdings" panose="05000000000000000000" charset="0"/>
              <a:buChar char="l"/>
            </a:pPr>
            <a:r>
              <a:rPr lang="en-US" sz="2400" b="1" dirty="0">
                <a:solidFill>
                  <a:srgbClr val="1A6588"/>
                </a:solidFill>
                <a:latin typeface="Times New Roman" panose="02020603050405020304" pitchFamily="18" charset="0"/>
                <a:ea typeface="微软雅黑" panose="020B0503020204020204" pitchFamily="34" charset="-122"/>
                <a:sym typeface="Times New Roman" panose="02020603050405020304" pitchFamily="18" charset="0"/>
              </a:rPr>
              <a:t>M3Lcmf[6]</a:t>
            </a:r>
            <a:endParaRPr lang="en-US" sz="2400" b="1" dirty="0">
              <a:solidFill>
                <a:srgbClr val="1A6588"/>
              </a:solidFill>
              <a:latin typeface="Times New Roman" panose="02020603050405020304" pitchFamily="18" charset="0"/>
              <a:ea typeface="微软雅黑" panose="020B0503020204020204" pitchFamily="34" charset="-122"/>
              <a:sym typeface="Times New Roman" panose="02020603050405020304" pitchFamily="18" charset="0"/>
            </a:endParaRPr>
          </a:p>
          <a:p>
            <a:pPr marL="342900" indent="-342900">
              <a:buFont typeface="Wingdings" panose="05000000000000000000" charset="0"/>
              <a:buChar char="l"/>
            </a:pPr>
            <a:r>
              <a:rPr lang="en-US" sz="2400" b="1" dirty="0">
                <a:solidFill>
                  <a:srgbClr val="1A6588"/>
                </a:solidFill>
                <a:latin typeface="Times New Roman" panose="02020603050405020304" pitchFamily="18" charset="0"/>
                <a:ea typeface="微软雅黑" panose="020B0503020204020204" pitchFamily="34" charset="-122"/>
                <a:sym typeface="Times New Roman" panose="02020603050405020304" pitchFamily="18" charset="0"/>
              </a:rPr>
              <a:t>M2IL[7]</a:t>
            </a:r>
            <a:endParaRPr lang="en-US" sz="2400" b="1" dirty="0">
              <a:solidFill>
                <a:srgbClr val="1A6588"/>
              </a:solidFill>
              <a:latin typeface="Times New Roman" panose="02020603050405020304" pitchFamily="18" charset="0"/>
              <a:ea typeface="微软雅黑" panose="020B0503020204020204" pitchFamily="34" charset="-122"/>
              <a:sym typeface="Times New Roman" panose="02020603050405020304" pitchFamily="18" charset="0"/>
            </a:endParaRPr>
          </a:p>
          <a:p>
            <a:pPr marL="342900" indent="-342900">
              <a:buFont typeface="Wingdings" panose="05000000000000000000" charset="0"/>
              <a:buChar char="l"/>
            </a:pPr>
            <a:r>
              <a:rPr lang="en-US" sz="2400" b="1" dirty="0">
                <a:solidFill>
                  <a:srgbClr val="1A6588"/>
                </a:solidFill>
                <a:latin typeface="Times New Roman" panose="02020603050405020304" pitchFamily="18" charset="0"/>
                <a:ea typeface="微软雅黑" panose="020B0503020204020204" pitchFamily="34" charset="-122"/>
                <a:sym typeface="Times New Roman" panose="02020603050405020304" pitchFamily="18" charset="0"/>
              </a:rPr>
              <a:t>ICM2L[8]</a:t>
            </a:r>
            <a:endParaRPr lang="en-US" sz="2400" b="1" dirty="0">
              <a:solidFill>
                <a:srgbClr val="1A6588"/>
              </a:solidFill>
              <a:latin typeface="Times New Roman" panose="02020603050405020304" pitchFamily="18" charset="0"/>
              <a:ea typeface="微软雅黑" panose="020B0503020204020204" pitchFamily="34" charset="-122"/>
              <a:sym typeface="Times New Roman" panose="02020603050405020304" pitchFamily="18" charset="0"/>
            </a:endParaRPr>
          </a:p>
        </p:txBody>
      </p:sp>
      <p:pic>
        <p:nvPicPr>
          <p:cNvPr id="5" name="图片 4"/>
          <p:cNvPicPr>
            <a:picLocks noChangeAspect="1"/>
          </p:cNvPicPr>
          <p:nvPr>
            <p:custDataLst>
              <p:tags r:id="rId1"/>
            </p:custDataLst>
          </p:nvPr>
        </p:nvPicPr>
        <p:blipFill>
          <a:blip r:embed="rId2"/>
          <a:stretch>
            <a:fillRect/>
          </a:stretch>
        </p:blipFill>
        <p:spPr>
          <a:xfrm>
            <a:off x="7256780" y="1097915"/>
            <a:ext cx="4714875" cy="4662170"/>
          </a:xfrm>
          <a:prstGeom prst="rect">
            <a:avLst/>
          </a:prstGeom>
        </p:spPr>
      </p:pic>
      <p:sp>
        <p:nvSpPr>
          <p:cNvPr id="7" name="矩形 3"/>
          <p:cNvSpPr/>
          <p:nvPr/>
        </p:nvSpPr>
        <p:spPr>
          <a:xfrm>
            <a:off x="1855470" y="3354705"/>
            <a:ext cx="4228465" cy="2306955"/>
          </a:xfrm>
          <a:prstGeom prst="rect">
            <a:avLst/>
          </a:prstGeom>
          <a:noFill/>
        </p:spPr>
        <p:txBody>
          <a:bodyPr wrap="square" rtlCol="0">
            <a:spAutoFit/>
          </a:bodyPr>
          <a:p>
            <a:pPr marL="0" indent="0">
              <a:buFont typeface="Arial" panose="020B0604020202020204" pitchFamily="34" charset="0"/>
              <a:buNone/>
            </a:pPr>
            <a:r>
              <a:rPr lang="en-US" altLang="zh-CN" sz="2400" b="1" dirty="0">
                <a:solidFill>
                  <a:srgbClr val="0076A3"/>
                </a:solidFill>
                <a:latin typeface="微软雅黑" panose="020B0503020204020204" pitchFamily="34" charset="-122"/>
                <a:ea typeface="微软雅黑" panose="020B0503020204020204" pitchFamily="34" charset="-122"/>
                <a:sym typeface="微软雅黑" panose="020B0503020204020204" pitchFamily="34" charset="-122"/>
              </a:rPr>
              <a:t>Network Embedding </a:t>
            </a:r>
            <a:r>
              <a:rPr lang="zh-CN" altLang="en-US" sz="2400" b="1" dirty="0">
                <a:solidFill>
                  <a:srgbClr val="1A6588"/>
                </a:solidFill>
                <a:latin typeface="Times New Roman" panose="02020603050405020304" pitchFamily="18" charset="0"/>
                <a:ea typeface="微软雅黑" panose="020B0503020204020204" pitchFamily="34" charset="-122"/>
                <a:sym typeface="Times New Roman" panose="02020603050405020304" pitchFamily="18" charset="0"/>
              </a:rPr>
              <a:t>：</a:t>
            </a:r>
            <a:endParaRPr lang="en-US" sz="2400" b="1" dirty="0">
              <a:solidFill>
                <a:srgbClr val="1A6588"/>
              </a:solidFill>
              <a:latin typeface="Times New Roman" panose="02020603050405020304" pitchFamily="18" charset="0"/>
              <a:ea typeface="微软雅黑" panose="020B0503020204020204" pitchFamily="34" charset="-122"/>
              <a:sym typeface="Times New Roman" panose="02020603050405020304" pitchFamily="18" charset="0"/>
            </a:endParaRPr>
          </a:p>
          <a:p>
            <a:pPr marL="342900" indent="-342900">
              <a:buFont typeface="Wingdings" panose="05000000000000000000" charset="0"/>
              <a:buChar char="l"/>
            </a:pPr>
            <a:r>
              <a:rPr lang="en-US" sz="2400" b="1" dirty="0">
                <a:solidFill>
                  <a:srgbClr val="1A6588"/>
                </a:solidFill>
                <a:latin typeface="Times New Roman" panose="02020603050405020304" pitchFamily="18" charset="0"/>
                <a:ea typeface="微软雅黑" panose="020B0503020204020204" pitchFamily="34" charset="-122"/>
                <a:sym typeface="Times New Roman" panose="02020603050405020304" pitchFamily="18" charset="0"/>
              </a:rPr>
              <a:t>DeepWalk</a:t>
            </a:r>
            <a:endParaRPr lang="en-US" sz="2400" b="1" dirty="0">
              <a:solidFill>
                <a:srgbClr val="1A6588"/>
              </a:solidFill>
              <a:latin typeface="Times New Roman" panose="02020603050405020304" pitchFamily="18" charset="0"/>
              <a:ea typeface="微软雅黑" panose="020B0503020204020204" pitchFamily="34" charset="-122"/>
              <a:sym typeface="Times New Roman" panose="02020603050405020304" pitchFamily="18" charset="0"/>
            </a:endParaRPr>
          </a:p>
          <a:p>
            <a:pPr marL="342900" indent="-342900">
              <a:buFont typeface="Wingdings" panose="05000000000000000000" charset="0"/>
              <a:buChar char="l"/>
            </a:pPr>
            <a:r>
              <a:rPr lang="en-US" sz="2400" b="1" dirty="0">
                <a:solidFill>
                  <a:srgbClr val="1A6588"/>
                </a:solidFill>
                <a:latin typeface="Times New Roman" panose="02020603050405020304" pitchFamily="18" charset="0"/>
                <a:ea typeface="微软雅黑" panose="020B0503020204020204" pitchFamily="34" charset="-122"/>
                <a:sym typeface="Times New Roman" panose="02020603050405020304" pitchFamily="18" charset="0"/>
              </a:rPr>
              <a:t>matapath2vec</a:t>
            </a:r>
            <a:endParaRPr lang="en-US" sz="2400" b="1" dirty="0">
              <a:solidFill>
                <a:srgbClr val="1A6588"/>
              </a:solidFill>
              <a:latin typeface="Times New Roman" panose="02020603050405020304" pitchFamily="18" charset="0"/>
              <a:ea typeface="微软雅黑" panose="020B0503020204020204" pitchFamily="34" charset="-122"/>
              <a:sym typeface="Times New Roman" panose="02020603050405020304" pitchFamily="18" charset="0"/>
            </a:endParaRPr>
          </a:p>
          <a:p>
            <a:pPr marL="342900" indent="-342900">
              <a:buFont typeface="Wingdings" panose="05000000000000000000" charset="0"/>
              <a:buChar char="l"/>
            </a:pPr>
            <a:r>
              <a:rPr lang="en-US" altLang="zh-CN" sz="2400" b="1" dirty="0">
                <a:solidFill>
                  <a:srgbClr val="1A6588"/>
                </a:solidFill>
                <a:latin typeface="Times New Roman" panose="02020603050405020304" pitchFamily="18" charset="0"/>
                <a:ea typeface="微软雅黑" panose="020B0503020204020204" pitchFamily="34" charset="-122"/>
                <a:sym typeface="+mn-ea"/>
              </a:rPr>
              <a:t>GraphInception </a:t>
            </a:r>
            <a:endParaRPr lang="en-US" altLang="zh-CN" sz="2400" b="1" dirty="0">
              <a:solidFill>
                <a:srgbClr val="1A6588"/>
              </a:solidFill>
              <a:latin typeface="Times New Roman" panose="02020603050405020304" pitchFamily="18" charset="0"/>
              <a:ea typeface="微软雅黑" panose="020B0503020204020204" pitchFamily="34" charset="-122"/>
              <a:sym typeface="+mn-ea"/>
            </a:endParaRPr>
          </a:p>
          <a:p>
            <a:pPr marL="342900" indent="-342900">
              <a:buFont typeface="Wingdings" panose="05000000000000000000" charset="0"/>
              <a:buChar char="l"/>
            </a:pPr>
            <a:r>
              <a:rPr lang="en-US" sz="2400" b="1" dirty="0">
                <a:solidFill>
                  <a:srgbClr val="1A6588"/>
                </a:solidFill>
                <a:latin typeface="Times New Roman" panose="02020603050405020304" pitchFamily="18" charset="0"/>
                <a:ea typeface="微软雅黑" panose="020B0503020204020204" pitchFamily="34" charset="-122"/>
                <a:sym typeface="Times New Roman" panose="02020603050405020304" pitchFamily="18" charset="0"/>
              </a:rPr>
              <a:t>GraphHeat[9]</a:t>
            </a:r>
            <a:endParaRPr lang="en-US" sz="2400" b="1" dirty="0">
              <a:solidFill>
                <a:srgbClr val="1A6588"/>
              </a:solidFill>
              <a:latin typeface="Times New Roman" panose="02020603050405020304" pitchFamily="18" charset="0"/>
              <a:ea typeface="微软雅黑" panose="020B0503020204020204" pitchFamily="34" charset="-122"/>
              <a:sym typeface="Times New Roman" panose="02020603050405020304" pitchFamily="18" charset="0"/>
            </a:endParaRPr>
          </a:p>
          <a:p>
            <a:pPr algn="l">
              <a:buClrTx/>
              <a:buSzTx/>
              <a:buFont typeface="Arial" panose="020B0604020202020204" pitchFamily="34" charset="0"/>
              <a:buNone/>
            </a:pPr>
            <a:endParaRPr lang="en-US" sz="2400" b="1" dirty="0">
              <a:solidFill>
                <a:srgbClr val="1A6588"/>
              </a:solidFill>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8" name="文本框 7"/>
          <p:cNvSpPr txBox="1"/>
          <p:nvPr/>
        </p:nvSpPr>
        <p:spPr>
          <a:xfrm>
            <a:off x="2056130" y="5901055"/>
            <a:ext cx="8997315" cy="755650"/>
          </a:xfrm>
          <a:prstGeom prst="rect">
            <a:avLst/>
          </a:prstGeom>
          <a:noFill/>
        </p:spPr>
        <p:txBody>
          <a:bodyPr wrap="square" rtlCol="0" anchor="t">
            <a:spAutoFit/>
          </a:bodyPr>
          <a:p>
            <a:pPr algn="just">
              <a:lnSpc>
                <a:spcPct val="120000"/>
              </a:lnSpc>
            </a:pPr>
            <a:r>
              <a:rPr lang="en-US" altLang="zh-CN" dirty="0">
                <a:solidFill>
                  <a:srgbClr val="1A6588"/>
                </a:solidFill>
                <a:latin typeface="Times New Roman" panose="02020603050405020304" pitchFamily="18" charset="0"/>
                <a:ea typeface="微软雅黑" panose="020B0503020204020204" pitchFamily="34" charset="-122"/>
                <a:sym typeface="Times New Roman" panose="02020603050405020304" pitchFamily="18" charset="0"/>
              </a:rPr>
              <a:t>[9]B. Xu, H. Shen, Q. Cao, K. Cen, X. Cheng. Graph Convolutional Networks using Heat Kernel for Semi-supervised Learning, </a:t>
            </a:r>
            <a:r>
              <a:rPr lang="en-US" altLang="zh-CN" b="1" dirty="0">
                <a:solidFill>
                  <a:srgbClr val="1A6588"/>
                </a:solidFill>
                <a:latin typeface="Times New Roman" panose="02020603050405020304" pitchFamily="18" charset="0"/>
                <a:ea typeface="微软雅黑" panose="020B0503020204020204" pitchFamily="34" charset="-122"/>
                <a:sym typeface="Times New Roman" panose="02020603050405020304" pitchFamily="18" charset="0"/>
              </a:rPr>
              <a:t>IJCAI </a:t>
            </a:r>
            <a:r>
              <a:rPr lang="en-US" altLang="zh-CN" dirty="0">
                <a:solidFill>
                  <a:srgbClr val="1A6588"/>
                </a:solidFill>
                <a:latin typeface="Times New Roman" panose="02020603050405020304" pitchFamily="18" charset="0"/>
                <a:ea typeface="微软雅黑" panose="020B0503020204020204" pitchFamily="34" charset="-122"/>
                <a:sym typeface="Times New Roman" panose="02020603050405020304" pitchFamily="18" charset="0"/>
              </a:rPr>
              <a:t>2019.</a:t>
            </a:r>
            <a:endParaRPr lang="zh-CN" altLang="en-US">
              <a:ea typeface="Times New Roman" panose="02020603050405020304" pitchFamily="18" charset="0"/>
            </a:endParaRPr>
          </a:p>
        </p:txBody>
      </p:sp>
      <p:sp>
        <p:nvSpPr>
          <p:cNvPr id="16" name="文本框 15"/>
          <p:cNvSpPr txBox="1"/>
          <p:nvPr/>
        </p:nvSpPr>
        <p:spPr>
          <a:xfrm>
            <a:off x="3159125" y="1619250"/>
            <a:ext cx="8094345" cy="1641475"/>
          </a:xfrm>
          <a:prstGeom prst="rect">
            <a:avLst/>
          </a:prstGeom>
          <a:solidFill>
            <a:srgbClr val="EBEEBF"/>
          </a:solidFill>
          <a:ln w="9525" cap="flat" cmpd="sng">
            <a:solidFill>
              <a:srgbClr val="19194D">
                <a:alpha val="0"/>
              </a:srgbClr>
            </a:solidFill>
            <a:prstDash val="solid"/>
            <a:round/>
            <a:headEnd type="none" w="med" len="med"/>
            <a:tailEnd type="none" w="med" len="med"/>
          </a:ln>
        </p:spPr>
        <p:txBody>
          <a:bodyPr wrap="square" anchor="t">
            <a:spAutoFit/>
          </a:bodyPr>
          <a:p>
            <a:pPr algn="just" eaLnBrk="0" hangingPunct="0">
              <a:lnSpc>
                <a:spcPct val="120000"/>
              </a:lnSpc>
            </a:pPr>
            <a:r>
              <a:rPr lang="en-US" altLang="zh-CN" sz="2800" dirty="0">
                <a:solidFill>
                  <a:srgbClr val="1A6588"/>
                </a:solidFill>
                <a:latin typeface="Times New Roman" panose="02020603050405020304" pitchFamily="18" charset="0"/>
                <a:ea typeface="微软雅黑" panose="020B0503020204020204" pitchFamily="34" charset="-122"/>
                <a:sym typeface="Times New Roman" panose="02020603050405020304" pitchFamily="18" charset="0"/>
              </a:rPr>
              <a:t>   </a:t>
            </a:r>
            <a:r>
              <a:rPr lang="en-US" sz="2800" dirty="0">
                <a:solidFill>
                  <a:srgbClr val="1A6588"/>
                </a:solidFill>
                <a:latin typeface="Times New Roman" panose="02020603050405020304" pitchFamily="18" charset="0"/>
                <a:ea typeface="微软雅黑" panose="020B0503020204020204" pitchFamily="34" charset="-122"/>
                <a:sym typeface="Times New Roman" panose="02020603050405020304" pitchFamily="18" charset="0"/>
              </a:rPr>
              <a:t>M3L or lower version considers </a:t>
            </a:r>
            <a:r>
              <a:rPr lang="en-US" sz="2800" dirty="0">
                <a:solidFill>
                  <a:srgbClr val="FF0000"/>
                </a:solidFill>
                <a:latin typeface="Times New Roman" panose="02020603050405020304" pitchFamily="18" charset="0"/>
                <a:ea typeface="微软雅黑" panose="020B0503020204020204" pitchFamily="34" charset="-122"/>
                <a:sym typeface="Times New Roman" panose="02020603050405020304" pitchFamily="18" charset="0"/>
              </a:rPr>
              <a:t>single type</a:t>
            </a:r>
            <a:r>
              <a:rPr lang="en-US" sz="2800" dirty="0">
                <a:solidFill>
                  <a:srgbClr val="1A6588"/>
                </a:solidFill>
                <a:latin typeface="Times New Roman" panose="02020603050405020304" pitchFamily="18" charset="0"/>
                <a:ea typeface="微软雅黑" panose="020B0503020204020204" pitchFamily="34" charset="-122"/>
                <a:sym typeface="Times New Roman" panose="02020603050405020304" pitchFamily="18" charset="0"/>
              </a:rPr>
              <a:t> of object, and obtains limited information. It cannot naturally extend to heterogeneous networks</a:t>
            </a:r>
            <a:r>
              <a:rPr sz="2800" dirty="0">
                <a:latin typeface="Times New Roman" panose="02020603050405020304" pitchFamily="18" charset="0"/>
                <a:ea typeface="微软雅黑" panose="020B0503020204020204" pitchFamily="34" charset="-122"/>
                <a:sym typeface="Times New Roman" panose="02020603050405020304" pitchFamily="18" charset="0"/>
              </a:rPr>
              <a:t>.</a:t>
            </a:r>
            <a:endParaRPr lang="zh-CN" altLang="en-US" sz="2800" dirty="0">
              <a:solidFill>
                <a:srgbClr val="1A6588"/>
              </a:solidFill>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9" name="文本框 8"/>
          <p:cNvSpPr txBox="1"/>
          <p:nvPr/>
        </p:nvSpPr>
        <p:spPr>
          <a:xfrm>
            <a:off x="3159125" y="3723005"/>
            <a:ext cx="8194040" cy="3192145"/>
          </a:xfrm>
          <a:prstGeom prst="rect">
            <a:avLst/>
          </a:prstGeom>
          <a:solidFill>
            <a:srgbClr val="EBEEBF"/>
          </a:solidFill>
          <a:ln w="9525" cap="flat" cmpd="sng">
            <a:solidFill>
              <a:srgbClr val="19194D">
                <a:alpha val="0"/>
              </a:srgbClr>
            </a:solidFill>
            <a:prstDash val="solid"/>
            <a:round/>
            <a:headEnd type="none" w="med" len="med"/>
            <a:tailEnd type="none" w="med" len="med"/>
          </a:ln>
        </p:spPr>
        <p:txBody>
          <a:bodyPr wrap="square" anchor="t">
            <a:spAutoFit/>
          </a:bodyPr>
          <a:p>
            <a:pPr algn="just" eaLnBrk="0" hangingPunct="0">
              <a:lnSpc>
                <a:spcPct val="120000"/>
              </a:lnSpc>
            </a:pPr>
            <a:r>
              <a:rPr lang="en-US" altLang="zh-CN" sz="2800" dirty="0">
                <a:solidFill>
                  <a:srgbClr val="1A6588"/>
                </a:solidFill>
                <a:latin typeface="Times New Roman" panose="02020603050405020304" pitchFamily="18" charset="0"/>
                <a:ea typeface="微软雅黑" panose="020B0503020204020204" pitchFamily="34" charset="-122"/>
                <a:sym typeface="Times New Roman" panose="02020603050405020304" pitchFamily="18" charset="0"/>
              </a:rPr>
              <a:t>   </a:t>
            </a:r>
            <a:r>
              <a:rPr lang="en-US" sz="2800" dirty="0">
                <a:solidFill>
                  <a:srgbClr val="1A6588"/>
                </a:solidFill>
                <a:latin typeface="Times New Roman" panose="02020603050405020304" pitchFamily="18" charset="0"/>
                <a:ea typeface="微软雅黑" panose="020B0503020204020204" pitchFamily="34" charset="-122"/>
                <a:sym typeface="Times New Roman" panose="02020603050405020304" pitchFamily="18" charset="0"/>
              </a:rPr>
              <a:t>The network embedding method considers the network structure in the heterogeneous (homogeneous) network in order to obtain a suitable </a:t>
            </a:r>
            <a:r>
              <a:rPr lang="en-US" sz="2800" dirty="0">
                <a:solidFill>
                  <a:srgbClr val="FF0000"/>
                </a:solidFill>
                <a:latin typeface="Times New Roman" panose="02020603050405020304" pitchFamily="18" charset="0"/>
                <a:ea typeface="微软雅黑" panose="020B0503020204020204" pitchFamily="34" charset="-122"/>
                <a:sym typeface="Times New Roman" panose="02020603050405020304" pitchFamily="18" charset="0"/>
              </a:rPr>
              <a:t>embedding representation</a:t>
            </a:r>
            <a:r>
              <a:rPr lang="en-US" sz="2800" dirty="0">
                <a:solidFill>
                  <a:srgbClr val="1A6588"/>
                </a:solidFill>
                <a:latin typeface="Times New Roman" panose="02020603050405020304" pitchFamily="18" charset="0"/>
                <a:ea typeface="微软雅黑" panose="020B0503020204020204" pitchFamily="34" charset="-122"/>
                <a:sym typeface="Times New Roman" panose="02020603050405020304" pitchFamily="18" charset="0"/>
              </a:rPr>
              <a:t> of the node. But it didn't consider the multi-instance setting like the </a:t>
            </a:r>
            <a:r>
              <a:rPr lang="en-US" sz="2800" dirty="0">
                <a:solidFill>
                  <a:srgbClr val="FF0000"/>
                </a:solidFill>
                <a:latin typeface="Times New Roman" panose="02020603050405020304" pitchFamily="18" charset="0"/>
                <a:ea typeface="微软雅黑" panose="020B0503020204020204" pitchFamily="34" charset="-122"/>
                <a:sym typeface="Times New Roman" panose="02020603050405020304" pitchFamily="18" charset="0"/>
              </a:rPr>
              <a:t>complex object (bag)</a:t>
            </a:r>
            <a:r>
              <a:rPr lang="en-US" sz="2800" dirty="0">
                <a:solidFill>
                  <a:srgbClr val="1A6588"/>
                </a:solidFill>
                <a:latin typeface="Times New Roman" panose="02020603050405020304" pitchFamily="18" charset="0"/>
                <a:ea typeface="微软雅黑" panose="020B0503020204020204" pitchFamily="34" charset="-122"/>
                <a:sym typeface="Times New Roman" panose="02020603050405020304" pitchFamily="18" charset="0"/>
              </a:rPr>
              <a:t>, and treated it as a simple node.</a:t>
            </a:r>
            <a:endParaRPr lang="en-US" sz="2800" dirty="0">
              <a:solidFill>
                <a:srgbClr val="1A6588"/>
              </a:solidFill>
              <a:latin typeface="Times New Roman" panose="02020603050405020304" pitchFamily="18" charset="0"/>
              <a:ea typeface="微软雅黑" panose="020B0503020204020204" pitchFamily="34" charset="-122"/>
              <a:sym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anim calcmode="lin" valueType="num">
                                      <p:cBhvr>
                                        <p:cTn id="8" dur="1000" fill="hold"/>
                                        <p:tgtEl>
                                          <p:spTgt spid="16"/>
                                        </p:tgtEl>
                                        <p:attrNameLst>
                                          <p:attrName>ppt_x</p:attrName>
                                        </p:attrNameLst>
                                      </p:cBhvr>
                                      <p:tavLst>
                                        <p:tav tm="0">
                                          <p:val>
                                            <p:strVal val="#ppt_x"/>
                                          </p:val>
                                        </p:tav>
                                        <p:tav tm="100000">
                                          <p:val>
                                            <p:strVal val="#ppt_x"/>
                                          </p:val>
                                        </p:tav>
                                      </p:tavLst>
                                    </p:anim>
                                    <p:anim calcmode="lin" valueType="num">
                                      <p:cBhvr>
                                        <p:cTn id="9"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1000"/>
                                        <p:tgtEl>
                                          <p:spTgt spid="9"/>
                                        </p:tgtEl>
                                      </p:cBhvr>
                                    </p:animEffect>
                                    <p:anim calcmode="lin" valueType="num">
                                      <p:cBhvr>
                                        <p:cTn id="15" dur="1000" fill="hold"/>
                                        <p:tgtEl>
                                          <p:spTgt spid="9"/>
                                        </p:tgtEl>
                                        <p:attrNameLst>
                                          <p:attrName>ppt_x</p:attrName>
                                        </p:attrNameLst>
                                      </p:cBhvr>
                                      <p:tavLst>
                                        <p:tav tm="0">
                                          <p:val>
                                            <p:strVal val="#ppt_x"/>
                                          </p:val>
                                        </p:tav>
                                        <p:tav tm="100000">
                                          <p:val>
                                            <p:strVal val="#ppt_x"/>
                                          </p:val>
                                        </p:tav>
                                      </p:tavLst>
                                    </p:anim>
                                    <p:anim calcmode="lin" valueType="num">
                                      <p:cBhvr>
                                        <p:cTn id="16"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ldLvl="0" animBg="1"/>
      <p:bldP spid="9" grpId="0" bldLvl="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15363" name="组合 2"/>
          <p:cNvGrpSpPr/>
          <p:nvPr/>
        </p:nvGrpSpPr>
        <p:grpSpPr>
          <a:xfrm>
            <a:off x="2262188" y="511175"/>
            <a:ext cx="263525" cy="395288"/>
            <a:chOff x="5284519" y="1508166"/>
            <a:chExt cx="213756" cy="427512"/>
          </a:xfrm>
        </p:grpSpPr>
        <p:cxnSp>
          <p:nvCxnSpPr>
            <p:cNvPr id="10" name="直接连接符 9"/>
            <p:cNvCxnSpPr/>
            <p:nvPr/>
          </p:nvCxnSpPr>
          <p:spPr>
            <a:xfrm>
              <a:off x="5284519" y="1508166"/>
              <a:ext cx="213756" cy="214615"/>
            </a:xfrm>
            <a:prstGeom prst="line">
              <a:avLst/>
            </a:prstGeom>
            <a:ln w="19050">
              <a:solidFill>
                <a:srgbClr val="0076A3"/>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flipH="1">
              <a:off x="5284519" y="1722781"/>
              <a:ext cx="213756" cy="212897"/>
            </a:xfrm>
            <a:prstGeom prst="line">
              <a:avLst/>
            </a:prstGeom>
            <a:ln w="19050">
              <a:solidFill>
                <a:srgbClr val="0076A3"/>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grpSp>
      <p:sp>
        <p:nvSpPr>
          <p:cNvPr id="2" name="矩形 3"/>
          <p:cNvSpPr/>
          <p:nvPr/>
        </p:nvSpPr>
        <p:spPr>
          <a:xfrm>
            <a:off x="2876550" y="419100"/>
            <a:ext cx="2273935" cy="582295"/>
          </a:xfrm>
          <a:prstGeom prst="rect">
            <a:avLst/>
          </a:prstGeom>
          <a:noFill/>
          <a:ln w="9525">
            <a:noFill/>
          </a:ln>
        </p:spPr>
        <p:txBody>
          <a:bodyPr wrap="none" lIns="91431" tIns="45716" rIns="91431" bIns="45716">
            <a:spAutoFit/>
          </a:bodyPr>
          <a:p>
            <a:pPr algn="l" eaLnBrk="1" hangingPunct="1">
              <a:buFont typeface="Arial" panose="020B0604020202020204" pitchFamily="34" charset="0"/>
              <a:buNone/>
            </a:pPr>
            <a:r>
              <a:rPr lang="en-US" altLang="zh-CN" sz="3200" b="1" dirty="0">
                <a:solidFill>
                  <a:srgbClr val="0076A3"/>
                </a:solidFill>
                <a:latin typeface="Arial" panose="020B0604020202020204" pitchFamily="34" charset="0"/>
                <a:ea typeface="微软雅黑" panose="020B0503020204020204" pitchFamily="34" charset="-122"/>
                <a:sym typeface="Impact" panose="020B0806030902050204" pitchFamily="34" charset="0"/>
              </a:rPr>
              <a:t>M4L in HIN</a:t>
            </a:r>
            <a:endParaRPr lang="en-US" altLang="zh-CN" sz="3200" b="1" dirty="0">
              <a:solidFill>
                <a:srgbClr val="0076A3"/>
              </a:solidFill>
              <a:latin typeface="Arial" panose="020B0604020202020204" pitchFamily="34" charset="0"/>
              <a:ea typeface="微软雅黑" panose="020B0503020204020204" pitchFamily="34" charset="-122"/>
              <a:sym typeface="Impact" panose="020B0806030902050204" pitchFamily="34" charset="0"/>
            </a:endParaRPr>
          </a:p>
        </p:txBody>
      </p:sp>
      <p:sp>
        <p:nvSpPr>
          <p:cNvPr id="66565" name="文本框 7"/>
          <p:cNvSpPr txBox="1"/>
          <p:nvPr/>
        </p:nvSpPr>
        <p:spPr>
          <a:xfrm>
            <a:off x="1703388" y="1317625"/>
            <a:ext cx="1948180" cy="460375"/>
          </a:xfrm>
          <a:prstGeom prst="rect">
            <a:avLst/>
          </a:prstGeom>
          <a:noFill/>
          <a:ln w="9525">
            <a:noFill/>
          </a:ln>
        </p:spPr>
        <p:txBody>
          <a:bodyPr wrap="none" anchor="t">
            <a:spAutoFit/>
          </a:bodyPr>
          <a:p>
            <a:pPr marL="342900" indent="-342900" algn="l">
              <a:buFont typeface="Wingdings" panose="05000000000000000000" pitchFamily="2" charset="2"/>
              <a:buChar char="p"/>
            </a:pPr>
            <a:r>
              <a:rPr lang="en-US" altLang="zh-CN" sz="2400" b="1" dirty="0">
                <a:solidFill>
                  <a:srgbClr val="1A6588"/>
                </a:solidFill>
                <a:latin typeface="Times New Roman" panose="02020603050405020304" pitchFamily="18" charset="0"/>
                <a:ea typeface="微软雅黑" panose="020B0503020204020204" pitchFamily="34" charset="-122"/>
                <a:sym typeface="+mn-ea"/>
              </a:rPr>
              <a:t>Challenges</a:t>
            </a:r>
            <a:endParaRPr lang="en-US" altLang="zh-CN" sz="2400" b="1" dirty="0">
              <a:solidFill>
                <a:srgbClr val="1A6588"/>
              </a:solidFill>
              <a:latin typeface="Times New Roman" panose="02020603050405020304" pitchFamily="18" charset="0"/>
              <a:ea typeface="微软雅黑" panose="020B0503020204020204" pitchFamily="34" charset="-122"/>
              <a:sym typeface="+mn-ea"/>
            </a:endParaRPr>
          </a:p>
        </p:txBody>
      </p:sp>
      <p:sp>
        <p:nvSpPr>
          <p:cNvPr id="4" name="文本框 3"/>
          <p:cNvSpPr txBox="1"/>
          <p:nvPr/>
        </p:nvSpPr>
        <p:spPr>
          <a:xfrm>
            <a:off x="1973580" y="1848485"/>
            <a:ext cx="8349615" cy="1568450"/>
          </a:xfrm>
          <a:prstGeom prst="rect">
            <a:avLst/>
          </a:prstGeom>
          <a:noFill/>
        </p:spPr>
        <p:txBody>
          <a:bodyPr wrap="square" rtlCol="0" anchor="t">
            <a:spAutoFit/>
          </a:bodyPr>
          <a:p>
            <a:r>
              <a:rPr lang="en-US" altLang="zh-CN" sz="2400" b="1" dirty="0">
                <a:solidFill>
                  <a:srgbClr val="1A6588"/>
                </a:solidFill>
                <a:latin typeface="Times New Roman" panose="02020603050405020304" pitchFamily="18" charset="0"/>
                <a:ea typeface="微软雅黑" panose="020B0503020204020204" pitchFamily="34" charset="-122"/>
                <a:sym typeface="+mn-ea"/>
              </a:rPr>
              <a:t>Challenge</a:t>
            </a:r>
            <a:r>
              <a:rPr lang="en-US" altLang="zh-CN" sz="2400" b="1" dirty="0">
                <a:solidFill>
                  <a:srgbClr val="1A6588"/>
                </a:solidFill>
                <a:latin typeface="Times New Roman" panose="02020603050405020304" pitchFamily="18" charset="0"/>
                <a:ea typeface="微软雅黑" panose="020B0503020204020204" pitchFamily="34" charset="-122"/>
                <a:sym typeface="+mn-ea"/>
              </a:rPr>
              <a:t>1: </a:t>
            </a:r>
            <a:r>
              <a:rPr lang="en-US" altLang="zh-CN" sz="2400" dirty="0">
                <a:solidFill>
                  <a:srgbClr val="1A6588"/>
                </a:solidFill>
                <a:latin typeface="Times New Roman" panose="02020603050405020304" pitchFamily="18" charset="0"/>
                <a:ea typeface="微软雅黑" panose="020B0503020204020204" pitchFamily="34" charset="-122"/>
                <a:sym typeface="+mn-ea"/>
              </a:rPr>
              <a:t>HNE and NE solutions consider complex objects as simple network nodes but ignore the instance-level subobjects,and current HNE and NE solutions are difficult to </a:t>
            </a:r>
            <a:r>
              <a:rPr lang="en-US" altLang="zh-CN" sz="2400" dirty="0">
                <a:solidFill>
                  <a:srgbClr val="FF0000"/>
                </a:solidFill>
                <a:latin typeface="Times New Roman" panose="02020603050405020304" pitchFamily="18" charset="0"/>
                <a:ea typeface="微软雅黑" panose="020B0503020204020204" pitchFamily="34" charset="-122"/>
                <a:sym typeface="+mn-ea"/>
              </a:rPr>
              <a:t>directly apply</a:t>
            </a:r>
            <a:r>
              <a:rPr lang="en-US" altLang="zh-CN" sz="2400" dirty="0">
                <a:solidFill>
                  <a:srgbClr val="1A6588"/>
                </a:solidFill>
                <a:latin typeface="Times New Roman" panose="02020603050405020304" pitchFamily="18" charset="0"/>
                <a:ea typeface="微软雅黑" panose="020B0503020204020204" pitchFamily="34" charset="-122"/>
                <a:sym typeface="+mn-ea"/>
              </a:rPr>
              <a:t> for multi-instance data.</a:t>
            </a:r>
            <a:endParaRPr lang="en-US" altLang="zh-CN" sz="2400" dirty="0">
              <a:solidFill>
                <a:srgbClr val="1A6588"/>
              </a:solidFill>
              <a:latin typeface="Times New Roman" panose="02020603050405020304" pitchFamily="18" charset="0"/>
              <a:ea typeface="微软雅黑" panose="020B0503020204020204" pitchFamily="34" charset="-122"/>
              <a:sym typeface="+mn-ea"/>
            </a:endParaRPr>
          </a:p>
        </p:txBody>
      </p:sp>
      <p:sp>
        <p:nvSpPr>
          <p:cNvPr id="6" name="文本框 5"/>
          <p:cNvSpPr txBox="1"/>
          <p:nvPr/>
        </p:nvSpPr>
        <p:spPr>
          <a:xfrm>
            <a:off x="1896745" y="3538220"/>
            <a:ext cx="9150985" cy="1198880"/>
          </a:xfrm>
          <a:prstGeom prst="rect">
            <a:avLst/>
          </a:prstGeom>
          <a:noFill/>
        </p:spPr>
        <p:txBody>
          <a:bodyPr wrap="square" rtlCol="0" anchor="t">
            <a:spAutoFit/>
          </a:bodyPr>
          <a:p>
            <a:r>
              <a:rPr lang="en-US" altLang="zh-CN" sz="2400" b="1" dirty="0">
                <a:solidFill>
                  <a:srgbClr val="1A6588"/>
                </a:solidFill>
                <a:latin typeface="Times New Roman" panose="02020603050405020304" pitchFamily="18" charset="0"/>
                <a:ea typeface="微软雅黑" panose="020B0503020204020204" pitchFamily="34" charset="-122"/>
                <a:sym typeface="+mn-ea"/>
              </a:rPr>
              <a:t>Challenge2: </a:t>
            </a:r>
            <a:r>
              <a:rPr lang="en-US" altLang="zh-CN" sz="2400" dirty="0">
                <a:solidFill>
                  <a:srgbClr val="1A6588"/>
                </a:solidFill>
                <a:latin typeface="Times New Roman" panose="02020603050405020304" pitchFamily="18" charset="0"/>
                <a:ea typeface="微软雅黑" panose="020B0503020204020204" pitchFamily="34" charset="-122"/>
                <a:sym typeface="+mn-ea"/>
              </a:rPr>
              <a:t>The same bag across views can have varying instances and how to ensure the </a:t>
            </a:r>
            <a:r>
              <a:rPr lang="en-US" altLang="zh-CN" sz="2400" dirty="0">
                <a:solidFill>
                  <a:srgbClr val="FF0000"/>
                </a:solidFill>
                <a:latin typeface="Times New Roman" panose="02020603050405020304" pitchFamily="18" charset="0"/>
                <a:ea typeface="微软雅黑" panose="020B0503020204020204" pitchFamily="34" charset="-122"/>
                <a:sym typeface="+mn-ea"/>
              </a:rPr>
              <a:t>label consistency</a:t>
            </a:r>
            <a:r>
              <a:rPr lang="en-US" altLang="zh-CN" sz="2400" dirty="0">
                <a:solidFill>
                  <a:srgbClr val="1A6588"/>
                </a:solidFill>
                <a:latin typeface="Times New Roman" panose="02020603050405020304" pitchFamily="18" charset="0"/>
                <a:ea typeface="微软雅黑" panose="020B0503020204020204" pitchFamily="34" charset="-122"/>
                <a:sym typeface="+mn-ea"/>
              </a:rPr>
              <a:t> between a bag and its affiliated instances within/between views is a non-trivial job.</a:t>
            </a:r>
            <a:endParaRPr lang="en-US" altLang="zh-CN" sz="2400" dirty="0">
              <a:solidFill>
                <a:srgbClr val="1A6588"/>
              </a:solidFill>
              <a:latin typeface="Times New Roman" panose="02020603050405020304" pitchFamily="18" charset="0"/>
              <a:ea typeface="微软雅黑" panose="020B0503020204020204" pitchFamily="34" charset="-122"/>
              <a:sym typeface="+mn-ea"/>
            </a:endParaRPr>
          </a:p>
        </p:txBody>
      </p:sp>
      <p:sp>
        <p:nvSpPr>
          <p:cNvPr id="5" name="文本框 4"/>
          <p:cNvSpPr txBox="1"/>
          <p:nvPr/>
        </p:nvSpPr>
        <p:spPr>
          <a:xfrm>
            <a:off x="1896745" y="5106670"/>
            <a:ext cx="8988425" cy="1198880"/>
          </a:xfrm>
          <a:prstGeom prst="rect">
            <a:avLst/>
          </a:prstGeom>
          <a:noFill/>
        </p:spPr>
        <p:txBody>
          <a:bodyPr wrap="square" rtlCol="0" anchor="t">
            <a:spAutoFit/>
          </a:bodyPr>
          <a:p>
            <a:r>
              <a:rPr lang="en-US" altLang="zh-CN" sz="2400" b="1" dirty="0">
                <a:solidFill>
                  <a:srgbClr val="1A6588"/>
                </a:solidFill>
                <a:latin typeface="Times New Roman" panose="02020603050405020304" pitchFamily="18" charset="0"/>
                <a:ea typeface="微软雅黑" panose="020B0503020204020204" pitchFamily="34" charset="-122"/>
                <a:sym typeface="+mn-ea"/>
              </a:rPr>
              <a:t>Challenge3: </a:t>
            </a:r>
            <a:r>
              <a:rPr lang="en-US" altLang="zh-CN" sz="2400" dirty="0">
                <a:solidFill>
                  <a:srgbClr val="1A6588"/>
                </a:solidFill>
                <a:latin typeface="Times New Roman" panose="02020603050405020304" pitchFamily="18" charset="0"/>
                <a:ea typeface="微软雅黑" panose="020B0503020204020204" pitchFamily="34" charset="-122"/>
                <a:sym typeface="+mn-ea"/>
              </a:rPr>
              <a:t>The previous matrix factorization methods(M4L-JMF and M3Lcmf)can only learn </a:t>
            </a:r>
            <a:r>
              <a:rPr lang="en-US" altLang="zh-CN" sz="2400" dirty="0">
                <a:solidFill>
                  <a:srgbClr val="FF0000"/>
                </a:solidFill>
                <a:latin typeface="Times New Roman" panose="02020603050405020304" pitchFamily="18" charset="0"/>
                <a:ea typeface="微软雅黑" panose="020B0503020204020204" pitchFamily="34" charset="-122"/>
                <a:sym typeface="+mn-ea"/>
              </a:rPr>
              <a:t>a linear representation</a:t>
            </a:r>
            <a:r>
              <a:rPr lang="en-US" altLang="zh-CN" sz="2400" dirty="0">
                <a:solidFill>
                  <a:srgbClr val="1A6588"/>
                </a:solidFill>
                <a:latin typeface="Times New Roman" panose="02020603050405020304" pitchFamily="18" charset="0"/>
                <a:ea typeface="微软雅黑" panose="020B0503020204020204" pitchFamily="34" charset="-122"/>
                <a:sym typeface="+mn-ea"/>
              </a:rPr>
              <a:t> with respect to a small number of objects.</a:t>
            </a:r>
            <a:endParaRPr lang="en-US" altLang="zh-CN" sz="2400" dirty="0">
              <a:solidFill>
                <a:srgbClr val="1A6588"/>
              </a:solidFill>
              <a:latin typeface="Times New Roman" panose="02020603050405020304" pitchFamily="18" charset="0"/>
              <a:ea typeface="微软雅黑" panose="020B0503020204020204" pitchFamily="34" charset="-122"/>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6" grpId="0"/>
      <p:bldP spid="6" grpId="1"/>
      <p:bldP spid="5" grpId="0"/>
      <p:bldP spid="5" grpId="1"/>
    </p:bldLst>
  </p:timing>
</p:sld>
</file>

<file path=ppt/tags/tag1.xml><?xml version="1.0" encoding="utf-8"?>
<p:tagLst xmlns:p="http://schemas.openxmlformats.org/presentationml/2006/main">
  <p:tag name="KSO_WM_UNIT_PLACING_PICTURE_USER_VIEWPORT" val="{&quot;height&quot;:3990,&quot;width&quot;:3390}"/>
</p:tagLst>
</file>

<file path=ppt/tags/tag2.xml><?xml version="1.0" encoding="utf-8"?>
<p:tagLst xmlns:p="http://schemas.openxmlformats.org/presentationml/2006/main">
  <p:tag name="KSO_WM_UNIT_PLACING_PICTURE_USER_VIEWPORT" val="{&quot;height&quot;:6210,&quot;width&quot;:7425}"/>
</p:tagLst>
</file>

<file path=ppt/tags/tag3.xml><?xml version="1.0" encoding="utf-8"?>
<p:tagLst xmlns:p="http://schemas.openxmlformats.org/presentationml/2006/main">
  <p:tag name="KSO_WM_UNIT_PLACING_PICTURE_USER_VIEWPORT" val="{&quot;height&quot;:6210,&quot;width&quot;:7425}"/>
</p:tagLst>
</file>

<file path=ppt/tags/tag4.xml><?xml version="1.0" encoding="utf-8"?>
<p:tagLst xmlns:p="http://schemas.openxmlformats.org/presentationml/2006/main">
  <p:tag name="KSO_WM_UNIT_PLACING_PICTURE_USER_VIEWPORT" val="{&quot;height&quot;:2790,&quot;width&quot;:7380}"/>
</p:tagLst>
</file>

<file path=ppt/theme/theme1.xml><?xml version="1.0" encoding="utf-8"?>
<a:theme xmlns:a="http://schemas.openxmlformats.org/drawingml/2006/main" name="2_Office 主题">
  <a:themeElements>
    <a:clrScheme name="流畅">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Office">
      <a:majorFont>
        <a:latin typeface="Calibri Light"/>
        <a:ea typeface=""/>
        <a:cs typeface=""/>
        <a:font script="Jpan" typeface="ＭＳ Ｐゴシック"/>
        <a:font script="Hang" typeface="맑은 고딕"/>
        <a:font script="Hans" typeface="Times New Roman"/>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Times New Rom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3_Office 主题">
  <a:themeElements>
    <a:clrScheme name="流畅">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Office">
      <a:majorFont>
        <a:latin typeface="Calibri Light"/>
        <a:ea typeface=""/>
        <a:cs typeface=""/>
        <a:font script="Jpan" typeface="ＭＳ Ｐゴシック"/>
        <a:font script="Hang" typeface="맑은 고딕"/>
        <a:font script="Hans" typeface="Times New Roman"/>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Times New Rom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Times New Roman"/>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Times New Rom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Times New Roman"/>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Times New Rom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8860</Words>
  <Application>WPS 演示</Application>
  <PresentationFormat>Widescreen</PresentationFormat>
  <Paragraphs>279</Paragraphs>
  <Slides>21</Slides>
  <Notes>23</Notes>
  <HiddenSlides>0</HiddenSlides>
  <MMClips>0</MMClips>
  <ScaleCrop>false</ScaleCrop>
  <HeadingPairs>
    <vt:vector size="8" baseType="variant">
      <vt:variant>
        <vt:lpstr>已用的字体</vt:lpstr>
      </vt:variant>
      <vt:variant>
        <vt:i4>15</vt:i4>
      </vt:variant>
      <vt:variant>
        <vt:lpstr>主题</vt:lpstr>
      </vt:variant>
      <vt:variant>
        <vt:i4>2</vt:i4>
      </vt:variant>
      <vt:variant>
        <vt:lpstr>嵌入 OLE 服务器</vt:lpstr>
      </vt:variant>
      <vt:variant>
        <vt:i4>12</vt:i4>
      </vt:variant>
      <vt:variant>
        <vt:lpstr>幻灯片标题</vt:lpstr>
      </vt:variant>
      <vt:variant>
        <vt:i4>21</vt:i4>
      </vt:variant>
    </vt:vector>
  </HeadingPairs>
  <TitlesOfParts>
    <vt:vector size="50" baseType="lpstr">
      <vt:lpstr>Arial</vt:lpstr>
      <vt:lpstr>宋体</vt:lpstr>
      <vt:lpstr>Wingdings</vt:lpstr>
      <vt:lpstr>Calibri</vt:lpstr>
      <vt:lpstr>Calibri Light</vt:lpstr>
      <vt:lpstr>Harlow Solid Italic</vt:lpstr>
      <vt:lpstr>微软雅黑</vt:lpstr>
      <vt:lpstr>Aharoni</vt:lpstr>
      <vt:lpstr>Yu Gothic UI Semibold</vt:lpstr>
      <vt:lpstr>Cambria Math</vt:lpstr>
      <vt:lpstr>Times New Roman</vt:lpstr>
      <vt:lpstr>黑体</vt:lpstr>
      <vt:lpstr>Impact</vt:lpstr>
      <vt:lpstr>Wingdings</vt:lpstr>
      <vt:lpstr>Arial Unicode MS</vt:lpstr>
      <vt:lpstr>2_Office 主题</vt:lpstr>
      <vt:lpstr>3_Office 主题</vt:lpstr>
      <vt:lpstr>Visio.Drawing.11</vt:lpstr>
      <vt:lpstr>Equation.DSMT4</vt:lpstr>
      <vt:lpstr>Equation.DSMT4</vt:lpstr>
      <vt:lpstr>Equation.DSMT4</vt:lpstr>
      <vt:lpstr>Visio.Drawing.11</vt:lpstr>
      <vt:lpstr>Equation.DSMT4</vt:lpstr>
      <vt:lpstr>Equation.DSMT4</vt:lpstr>
      <vt:lpstr>Equation.DSMT4</vt:lpstr>
      <vt:lpstr>Equation.DSMT4</vt:lpstr>
      <vt:lpstr>Equation.DSMT4</vt:lpstr>
      <vt:lpstr>Equation.DSMT4</vt:lpstr>
      <vt:lpstr>Equation.DSMT4</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PPT用户</dc:creator>
  <cp:lastModifiedBy>ylyang</cp:lastModifiedBy>
  <cp:revision>1893</cp:revision>
  <dcterms:created xsi:type="dcterms:W3CDTF">2014-06-18T03:33:00Z</dcterms:created>
  <dcterms:modified xsi:type="dcterms:W3CDTF">2021-04-09T02:21:36Z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2052-11.1.0.10356</vt:lpwstr>
  </property>
  <property fmtid="{D5CDD505-2E9C-101B-9397-08002B2CF9AE}" pid="3" name="ICV">
    <vt:lpwstr>3CCBE28610714A258250F59CACBB02A2</vt:lpwstr>
  </property>
</Properties>
</file>